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9"/>
  </p:notesMasterIdLst>
  <p:sldIdLst>
    <p:sldId id="256" r:id="rId5"/>
    <p:sldId id="5318" r:id="rId6"/>
    <p:sldId id="277" r:id="rId7"/>
    <p:sldId id="278" r:id="rId8"/>
    <p:sldId id="280" r:id="rId9"/>
    <p:sldId id="5328" r:id="rId10"/>
    <p:sldId id="5329" r:id="rId11"/>
    <p:sldId id="289" r:id="rId12"/>
    <p:sldId id="5326" r:id="rId13"/>
    <p:sldId id="5288" r:id="rId14"/>
    <p:sldId id="631" r:id="rId15"/>
    <p:sldId id="5330" r:id="rId16"/>
    <p:sldId id="268" r:id="rId17"/>
    <p:sldId id="271" r:id="rId18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2CF5B5-EF25-4419-98BA-572646258D1E}">
          <p14:sldIdLst>
            <p14:sldId id="256"/>
            <p14:sldId id="5318"/>
            <p14:sldId id="277"/>
            <p14:sldId id="278"/>
            <p14:sldId id="280"/>
            <p14:sldId id="5328"/>
            <p14:sldId id="5329"/>
            <p14:sldId id="289"/>
            <p14:sldId id="5326"/>
            <p14:sldId id="5288"/>
            <p14:sldId id="631"/>
            <p14:sldId id="5330"/>
            <p14:sldId id="268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gela Pilant" initials="AP" lastIdx="3" clrIdx="6">
    <p:extLst>
      <p:ext uri="{19B8F6BF-5375-455C-9EA6-DF929625EA0E}">
        <p15:presenceInfo xmlns:p15="http://schemas.microsoft.com/office/powerpoint/2012/main" userId="S::Angela.Pilant@evergreen-efficiency.com::b9a95c6f-c76f-406b-ad3a-466e0d175fd4" providerId="AD"/>
      </p:ext>
    </p:extLst>
  </p:cmAuthor>
  <p:cmAuthor id="1" name="Francesca Davidson" initials="FD" lastIdx="32" clrIdx="0">
    <p:extLst>
      <p:ext uri="{19B8F6BF-5375-455C-9EA6-DF929625EA0E}">
        <p15:presenceInfo xmlns:p15="http://schemas.microsoft.com/office/powerpoint/2012/main" userId="S::fdavidson@cplusc.com::ad14ccfc-36c1-42c6-b0a1-a835c2c342e4" providerId="AD"/>
      </p:ext>
    </p:extLst>
  </p:cmAuthor>
  <p:cmAuthor id="2" name="Francesca Davidson" initials="FD [2]" lastIdx="2" clrIdx="1">
    <p:extLst>
      <p:ext uri="{19B8F6BF-5375-455C-9EA6-DF929625EA0E}">
        <p15:presenceInfo xmlns:p15="http://schemas.microsoft.com/office/powerpoint/2012/main" userId="436b4595e8e1bec2" providerId="Windows Live"/>
      </p:ext>
    </p:extLst>
  </p:cmAuthor>
  <p:cmAuthor id="3" name="Nicole Shaddy" initials="NS" lastIdx="2" clrIdx="2">
    <p:extLst>
      <p:ext uri="{19B8F6BF-5375-455C-9EA6-DF929625EA0E}">
        <p15:presenceInfo xmlns:p15="http://schemas.microsoft.com/office/powerpoint/2012/main" userId="S::nshaddy@cplusc.com::4e340d46-334f-4f31-8fb3-a1e47adb9728" providerId="AD"/>
      </p:ext>
    </p:extLst>
  </p:cmAuthor>
  <p:cmAuthor id="4" name="Tony Adams" initials="TA" lastIdx="2" clrIdx="3">
    <p:extLst>
      <p:ext uri="{19B8F6BF-5375-455C-9EA6-DF929625EA0E}">
        <p15:presenceInfo xmlns:p15="http://schemas.microsoft.com/office/powerpoint/2012/main" userId="Tony Adams" providerId="None"/>
      </p:ext>
    </p:extLst>
  </p:cmAuthor>
  <p:cmAuthor id="5" name="Katie Bradshaw" initials="KB" lastIdx="2" clrIdx="4">
    <p:extLst>
      <p:ext uri="{19B8F6BF-5375-455C-9EA6-DF929625EA0E}">
        <p15:presenceInfo xmlns:p15="http://schemas.microsoft.com/office/powerpoint/2012/main" userId="S-1-5-21-1485087785-1333183967-1894466750-7705" providerId="AD"/>
      </p:ext>
    </p:extLst>
  </p:cmAuthor>
  <p:cmAuthor id="6" name="Katie Bradshaw" initials="KB [2]" lastIdx="1" clrIdx="5">
    <p:extLst>
      <p:ext uri="{19B8F6BF-5375-455C-9EA6-DF929625EA0E}">
        <p15:presenceInfo xmlns:p15="http://schemas.microsoft.com/office/powerpoint/2012/main" userId="S::kbradshaw@cplusc.com::387a4af0-06b9-4871-b3e5-fd86c14b0b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4DE"/>
    <a:srgbClr val="4BB348"/>
    <a:srgbClr val="8AC63F"/>
    <a:srgbClr val="1C98CE"/>
    <a:srgbClr val="1489AE"/>
    <a:srgbClr val="147896"/>
    <a:srgbClr val="268A4C"/>
    <a:srgbClr val="FFCC00"/>
    <a:srgbClr val="DD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5C269-9FD2-5EEF-2D58-E60228BF2BCE}" v="12" dt="2023-10-27T21:54:17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 autoAdjust="0"/>
    <p:restoredTop sz="92204" autoAdjust="0"/>
  </p:normalViewPr>
  <p:slideViewPr>
    <p:cSldViewPr snapToGrid="0">
      <p:cViewPr varScale="1">
        <p:scale>
          <a:sx n="140" d="100"/>
          <a:sy n="140" d="100"/>
        </p:scale>
        <p:origin x="216" y="1016"/>
      </p:cViewPr>
      <p:guideLst>
        <p:guide orient="horz" pos="576"/>
        <p:guide pos="5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6" d="100"/>
        <a:sy n="86" d="100"/>
      </p:scale>
      <p:origin x="0" y="-9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Yama" userId="S::renee_teamcyclops.com#ext#@neea.onmicrosoft.com::1a3ede50-62da-4431-8dc2-41df6ec0b8c5" providerId="AD" clId="Web-{EB25C269-9FD2-5EEF-2D58-E60228BF2BCE}"/>
    <pc:docChg chg="modSld">
      <pc:chgData name="Renee Yama" userId="S::renee_teamcyclops.com#ext#@neea.onmicrosoft.com::1a3ede50-62da-4431-8dc2-41df6ec0b8c5" providerId="AD" clId="Web-{EB25C269-9FD2-5EEF-2D58-E60228BF2BCE}" dt="2023-10-27T21:54:17.431" v="10" actId="1076"/>
      <pc:docMkLst>
        <pc:docMk/>
      </pc:docMkLst>
      <pc:sldChg chg="addSp delSp modSp">
        <pc:chgData name="Renee Yama" userId="S::renee_teamcyclops.com#ext#@neea.onmicrosoft.com::1a3ede50-62da-4431-8dc2-41df6ec0b8c5" providerId="AD" clId="Web-{EB25C269-9FD2-5EEF-2D58-E60228BF2BCE}" dt="2023-10-27T21:54:17.431" v="10" actId="1076"/>
        <pc:sldMkLst>
          <pc:docMk/>
          <pc:sldMk cId="3234913282" sldId="5275"/>
        </pc:sldMkLst>
        <pc:picChg chg="add mod">
          <ac:chgData name="Renee Yama" userId="S::renee_teamcyclops.com#ext#@neea.onmicrosoft.com::1a3ede50-62da-4431-8dc2-41df6ec0b8c5" providerId="AD" clId="Web-{EB25C269-9FD2-5EEF-2D58-E60228BF2BCE}" dt="2023-10-27T21:53:22.507" v="4" actId="1076"/>
          <ac:picMkLst>
            <pc:docMk/>
            <pc:sldMk cId="3234913282" sldId="5275"/>
            <ac:picMk id="2" creationId="{9E402777-F3A3-41F8-1F00-4B36D69B9948}"/>
          </ac:picMkLst>
        </pc:picChg>
        <pc:picChg chg="del">
          <ac:chgData name="Renee Yama" userId="S::renee_teamcyclops.com#ext#@neea.onmicrosoft.com::1a3ede50-62da-4431-8dc2-41df6ec0b8c5" providerId="AD" clId="Web-{EB25C269-9FD2-5EEF-2D58-E60228BF2BCE}" dt="2023-10-27T21:53:09.678" v="0"/>
          <ac:picMkLst>
            <pc:docMk/>
            <pc:sldMk cId="3234913282" sldId="5275"/>
            <ac:picMk id="5" creationId="{EC2E235D-D0BE-1BF0-9D27-984EF2F76C6F}"/>
          </ac:picMkLst>
        </pc:picChg>
        <pc:picChg chg="add mod">
          <ac:chgData name="Renee Yama" userId="S::renee_teamcyclops.com#ext#@neea.onmicrosoft.com::1a3ede50-62da-4431-8dc2-41df6ec0b8c5" providerId="AD" clId="Web-{EB25C269-9FD2-5EEF-2D58-E60228BF2BCE}" dt="2023-10-27T21:54:17.431" v="10" actId="1076"/>
          <ac:picMkLst>
            <pc:docMk/>
            <pc:sldMk cId="3234913282" sldId="5275"/>
            <ac:picMk id="6" creationId="{B0351686-EC8E-704B-4E82-121A06BBFD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>
                <a:latin typeface="Avenir Heavy" panose="020B0703020203020204" pitchFamily="34" charset="0"/>
              </a:defRPr>
            </a:lvl1pPr>
          </a:lstStyle>
          <a:p>
            <a:fld id="{FCEE8481-2304-4E2A-AB51-7464623492EF}" type="datetimeFigureOut">
              <a:rPr lang="en-US" smtClean="0"/>
              <a:pPr/>
              <a:t>4/3/24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>
                <a:latin typeface="Avenir Heavy" panose="020B0703020203020204" pitchFamily="34" charset="0"/>
              </a:defRPr>
            </a:lvl1pPr>
          </a:lstStyle>
          <a:p>
            <a:fld id="{8A80E489-E6D3-4C88-A1A5-B686BF2E97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4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9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4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B04-6BAF-4264-9ACF-5D01661766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9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D165-A0D2-4021-B16B-19D9A69413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3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D165-A0D2-4021-B16B-19D9A69413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3D4D90-43C9-F41E-B7BE-3A3B375B51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695" y="0"/>
                </a:moveTo>
                <a:lnTo>
                  <a:pt x="0" y="0"/>
                </a:lnTo>
                <a:lnTo>
                  <a:pt x="0" y="6858000"/>
                </a:lnTo>
                <a:lnTo>
                  <a:pt x="12191695" y="6858000"/>
                </a:lnTo>
                <a:lnTo>
                  <a:pt x="1219169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9D24E34-A9B4-FAC1-5FAF-62DD4D9CCB53}"/>
              </a:ext>
            </a:extLst>
          </p:cNvPr>
          <p:cNvSpPr/>
          <p:nvPr userDrawn="1"/>
        </p:nvSpPr>
        <p:spPr>
          <a:xfrm>
            <a:off x="6461602" y="1263199"/>
            <a:ext cx="2465705" cy="4331970"/>
          </a:xfrm>
          <a:custGeom>
            <a:avLst/>
            <a:gdLst/>
            <a:ahLst/>
            <a:cxnLst/>
            <a:rect l="l" t="t" r="r" b="b"/>
            <a:pathLst>
              <a:path w="2465704" h="4331970">
                <a:moveTo>
                  <a:pt x="2465641" y="0"/>
                </a:moveTo>
                <a:lnTo>
                  <a:pt x="1617535" y="0"/>
                </a:lnTo>
                <a:lnTo>
                  <a:pt x="0" y="4331601"/>
                </a:lnTo>
                <a:lnTo>
                  <a:pt x="848233" y="4331601"/>
                </a:lnTo>
                <a:lnTo>
                  <a:pt x="2465641" y="0"/>
                </a:lnTo>
                <a:close/>
              </a:path>
            </a:pathLst>
          </a:custGeom>
          <a:solidFill>
            <a:srgbClr val="8A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D629DFB2-A3D6-5EA8-AC7D-790CE226C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09C6085-30EA-707C-691A-F7637DE8545E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2024 Northwest Energy Efficiency Alliance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AC4FC6-CF1C-34EB-BB9E-ACC987A9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5656" y="2699099"/>
            <a:ext cx="4924425" cy="1231106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Insert Interstitial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1BC590-1ADB-3D6E-B7A8-4B2461D47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5" y="5941310"/>
            <a:ext cx="1231802" cy="12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BB348"/>
                </a:solidFill>
                <a:latin typeface="NHaasGroteskTXPro-75Bd"/>
                <a:cs typeface="NHaasGroteskTXPro-75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Neue Haas Grotesk Text Pro"/>
                <a:cs typeface="Neue Haas Grotesk Text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>
                    <a:lumMod val="65000"/>
                  </a:schemeClr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67874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332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E321AC-4678-6FD2-923C-360D55012D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9E64F25-16D9-8C67-BDBD-3765DABAA1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6391" y="1822386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2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7ACA9AA-BCB3-B8A1-DD99-F75182BA7534}"/>
              </a:ext>
            </a:extLst>
          </p:cNvPr>
          <p:cNvSpPr/>
          <p:nvPr userDrawn="1"/>
        </p:nvSpPr>
        <p:spPr>
          <a:xfrm>
            <a:off x="7906359" y="0"/>
            <a:ext cx="4285615" cy="6858000"/>
          </a:xfrm>
          <a:custGeom>
            <a:avLst/>
            <a:gdLst/>
            <a:ahLst/>
            <a:cxnLst/>
            <a:rect l="l" t="t" r="r" b="b"/>
            <a:pathLst>
              <a:path w="4285615" h="6858000">
                <a:moveTo>
                  <a:pt x="4285335" y="0"/>
                </a:moveTo>
                <a:lnTo>
                  <a:pt x="0" y="0"/>
                </a:lnTo>
                <a:lnTo>
                  <a:pt x="0" y="6858000"/>
                </a:lnTo>
                <a:lnTo>
                  <a:pt x="4285335" y="6858000"/>
                </a:lnTo>
                <a:lnTo>
                  <a:pt x="4285335" y="0"/>
                </a:lnTo>
                <a:close/>
              </a:path>
            </a:pathLst>
          </a:custGeom>
          <a:solidFill>
            <a:srgbClr val="EBF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id="{FA49CBB4-E959-A712-775C-E6561FFDF2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1700" y="1986889"/>
            <a:ext cx="6192520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b="1" dirty="0">
                <a:latin typeface="NHaasGroteskTXPro-75Bd"/>
                <a:cs typeface="NHaasGroteskTXPro-75Bd"/>
              </a:rPr>
              <a:t>Donec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laoreet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nibh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at</a:t>
            </a:r>
            <a:r>
              <a:rPr b="1" spc="-15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cursus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faucibus.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spc="-10" dirty="0">
                <a:latin typeface="NHaasGroteskTXPro-75Bd"/>
                <a:cs typeface="NHaasGroteskTXPro-75Bd"/>
              </a:rPr>
              <a:t>Vestibulum</a:t>
            </a:r>
            <a:r>
              <a:rPr b="1" spc="-15" dirty="0">
                <a:latin typeface="NHaasGroteskTXPro-75Bd"/>
                <a:cs typeface="NHaasGroteskTXPro-75Bd"/>
              </a:rPr>
              <a:t> </a:t>
            </a:r>
            <a:r>
              <a:rPr b="1" spc="-10" dirty="0">
                <a:latin typeface="NHaasGroteskTXPro-75Bd"/>
                <a:cs typeface="NHaasGroteskTXPro-75Bd"/>
              </a:rPr>
              <a:t>vitae </a:t>
            </a:r>
            <a:r>
              <a:rPr b="1" dirty="0">
                <a:latin typeface="NHaasGroteskTXPro-75Bd"/>
                <a:cs typeface="NHaasGroteskTXPro-75Bd"/>
              </a:rPr>
              <a:t>scelerisque</a:t>
            </a:r>
            <a:r>
              <a:rPr b="1" spc="-5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purus. </a:t>
            </a:r>
            <a:r>
              <a:rPr dirty="0"/>
              <a:t>Sed id</a:t>
            </a:r>
            <a:r>
              <a:rPr spc="-5" dirty="0"/>
              <a:t> </a:t>
            </a:r>
            <a:r>
              <a:rPr dirty="0"/>
              <a:t>lectus sollicitudin, eleifend </a:t>
            </a:r>
            <a:r>
              <a:rPr spc="-20" dirty="0"/>
              <a:t>nisl </a:t>
            </a:r>
            <a:r>
              <a:rPr dirty="0"/>
              <a:t>sed,</a:t>
            </a:r>
            <a:r>
              <a:rPr spc="-10" dirty="0"/>
              <a:t> </a:t>
            </a:r>
            <a:r>
              <a:rPr dirty="0"/>
              <a:t>mal</a:t>
            </a:r>
            <a:r>
              <a:rPr spc="-10" dirty="0"/>
              <a:t> </a:t>
            </a:r>
            <a:r>
              <a:rPr dirty="0"/>
              <a:t>ipsumdol.</a:t>
            </a:r>
            <a:r>
              <a:rPr spc="-10" dirty="0"/>
              <a:t> </a:t>
            </a:r>
            <a:r>
              <a:rPr dirty="0"/>
              <a:t>Pellentesque</a:t>
            </a:r>
            <a:r>
              <a:rPr spc="-10" dirty="0"/>
              <a:t> </a:t>
            </a:r>
            <a:r>
              <a:rPr dirty="0"/>
              <a:t>non</a:t>
            </a:r>
            <a:r>
              <a:rPr spc="-10" dirty="0"/>
              <a:t> </a:t>
            </a:r>
            <a:r>
              <a:rPr dirty="0"/>
              <a:t>libero</a:t>
            </a:r>
            <a:r>
              <a:rPr spc="-10" dirty="0"/>
              <a:t> </a:t>
            </a:r>
            <a:r>
              <a:rPr dirty="0"/>
              <a:t>luctus,</a:t>
            </a:r>
            <a:r>
              <a:rPr spc="-10" dirty="0"/>
              <a:t> iaculis </a:t>
            </a:r>
            <a:r>
              <a:rPr dirty="0"/>
              <a:t>lorem</a:t>
            </a:r>
            <a:r>
              <a:rPr spc="-15" dirty="0"/>
              <a:t> </a:t>
            </a:r>
            <a:r>
              <a:rPr dirty="0"/>
              <a:t>eget,</a:t>
            </a:r>
            <a:r>
              <a:rPr spc="-15" dirty="0"/>
              <a:t> </a:t>
            </a:r>
            <a:r>
              <a:rPr dirty="0"/>
              <a:t>ullam</a:t>
            </a:r>
            <a:r>
              <a:rPr spc="-15" dirty="0"/>
              <a:t> </a:t>
            </a:r>
            <a:r>
              <a:rPr dirty="0"/>
              <a:t>corper</a:t>
            </a:r>
            <a:r>
              <a:rPr spc="-15" dirty="0"/>
              <a:t> </a:t>
            </a:r>
            <a:r>
              <a:rPr dirty="0"/>
              <a:t>ligula.</a:t>
            </a:r>
            <a:r>
              <a:rPr spc="-10" dirty="0"/>
              <a:t> </a:t>
            </a:r>
            <a:r>
              <a:rPr dirty="0"/>
              <a:t>Lorem</a:t>
            </a:r>
            <a:r>
              <a:rPr spc="-15" dirty="0"/>
              <a:t> </a:t>
            </a:r>
            <a:r>
              <a:rPr dirty="0"/>
              <a:t>ipsum</a:t>
            </a:r>
            <a:r>
              <a:rPr spc="-15" dirty="0"/>
              <a:t> </a:t>
            </a:r>
            <a:r>
              <a:rPr dirty="0"/>
              <a:t>dolor</a:t>
            </a:r>
            <a:r>
              <a:rPr spc="-15" dirty="0"/>
              <a:t> </a:t>
            </a:r>
            <a:r>
              <a:rPr dirty="0"/>
              <a:t>sit</a:t>
            </a:r>
            <a:r>
              <a:rPr spc="-10" dirty="0"/>
              <a:t> </a:t>
            </a:r>
            <a:r>
              <a:rPr spc="-20" dirty="0"/>
              <a:t>amet </a:t>
            </a:r>
            <a:r>
              <a:rPr dirty="0"/>
              <a:t>consectetur adipiscing elit </a:t>
            </a:r>
            <a:r>
              <a:rPr spc="-10" dirty="0"/>
              <a:t>donec.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DEE1D9-8998-4A6F-E43E-301956A511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881438"/>
            <a:ext cx="6208713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567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_Photo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4883280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E4260-C1DA-5CF2-9701-7C9B3C379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770F12-642C-9FEC-001A-B9C861C28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4566038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49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_Photo Sidebar w/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4451477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E4260-C1DA-5CF2-9701-7C9B3C379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770F12-642C-9FEC-001A-B9C861C28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4451476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314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332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E321AC-4678-6FD2-923C-360D55012D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CE76C9B1-D9B4-2927-C8AC-46D54FB413DB}"/>
              </a:ext>
            </a:extLst>
          </p:cNvPr>
          <p:cNvSpPr/>
          <p:nvPr userDrawn="1"/>
        </p:nvSpPr>
        <p:spPr>
          <a:xfrm>
            <a:off x="8101934" y="0"/>
            <a:ext cx="4090035" cy="6858000"/>
          </a:xfrm>
          <a:custGeom>
            <a:avLst/>
            <a:gdLst/>
            <a:ahLst/>
            <a:cxnLst/>
            <a:rect l="l" t="t" r="r" b="b"/>
            <a:pathLst>
              <a:path w="4090034" h="6858000">
                <a:moveTo>
                  <a:pt x="4089755" y="0"/>
                </a:moveTo>
                <a:lnTo>
                  <a:pt x="2563101" y="0"/>
                </a:lnTo>
                <a:lnTo>
                  <a:pt x="0" y="6858000"/>
                </a:lnTo>
                <a:lnTo>
                  <a:pt x="4089755" y="6858000"/>
                </a:lnTo>
                <a:lnTo>
                  <a:pt x="408975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EC7AF-263E-7ED8-76AF-27A3523DF624}"/>
              </a:ext>
            </a:extLst>
          </p:cNvPr>
          <p:cNvSpPr/>
          <p:nvPr userDrawn="1"/>
        </p:nvSpPr>
        <p:spPr>
          <a:xfrm>
            <a:off x="7143078" y="914400"/>
            <a:ext cx="4210722" cy="502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14015A-B2A7-0FC1-182B-82BD7AC47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2783" y="1972951"/>
            <a:ext cx="3419473" cy="4040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None/>
              <a:defRPr b="0" i="1">
                <a:latin typeface="Helvetica Oblique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 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 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47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>
                    <a:lumMod val="65000"/>
                  </a:schemeClr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700F10E-EB29-B759-C90B-1FAFB057CC8E}"/>
              </a:ext>
            </a:extLst>
          </p:cNvPr>
          <p:cNvSpPr/>
          <p:nvPr userDrawn="1"/>
        </p:nvSpPr>
        <p:spPr>
          <a:xfrm>
            <a:off x="0" y="3330418"/>
            <a:ext cx="12192000" cy="3528695"/>
          </a:xfrm>
          <a:custGeom>
            <a:avLst/>
            <a:gdLst/>
            <a:ahLst/>
            <a:cxnLst/>
            <a:rect l="l" t="t" r="r" b="b"/>
            <a:pathLst>
              <a:path w="12192000" h="3528695">
                <a:moveTo>
                  <a:pt x="12191695" y="0"/>
                </a:moveTo>
                <a:lnTo>
                  <a:pt x="0" y="0"/>
                </a:lnTo>
                <a:lnTo>
                  <a:pt x="0" y="3528260"/>
                </a:lnTo>
                <a:lnTo>
                  <a:pt x="12191695" y="3528260"/>
                </a:lnTo>
                <a:lnTo>
                  <a:pt x="1219169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2A64A2BF-013F-BE24-36D6-5303666CE5A0}"/>
              </a:ext>
            </a:extLst>
          </p:cNvPr>
          <p:cNvSpPr txBox="1">
            <a:spLocks/>
          </p:cNvSpPr>
          <p:nvPr userDrawn="1"/>
        </p:nvSpPr>
        <p:spPr>
          <a:xfrm>
            <a:off x="4648428" y="1165301"/>
            <a:ext cx="2773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i="0" kern="0" dirty="0">
                <a:solidFill>
                  <a:srgbClr val="000000"/>
                </a:solidFill>
                <a:latin typeface="Helvetica" pitchFamily="2" charset="0"/>
              </a:rPr>
              <a:t>Contact </a:t>
            </a:r>
            <a:r>
              <a:rPr lang="en-US" sz="4000" b="1" i="0" kern="0" spc="-25" dirty="0">
                <a:solidFill>
                  <a:srgbClr val="000000"/>
                </a:solidFill>
                <a:latin typeface="Helvetica" pitchFamily="2" charset="0"/>
              </a:rPr>
              <a:t>Us</a:t>
            </a:r>
            <a:endParaRPr lang="en-US" sz="4000" b="1" i="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grpSp>
        <p:nvGrpSpPr>
          <p:cNvPr id="9" name="object 12">
            <a:extLst>
              <a:ext uri="{FF2B5EF4-FFF2-40B4-BE49-F238E27FC236}">
                <a16:creationId xmlns:a16="http://schemas.microsoft.com/office/drawing/2014/main" id="{9FFBE555-76E9-8696-6CFF-0BDD003B7367}"/>
              </a:ext>
            </a:extLst>
          </p:cNvPr>
          <p:cNvGrpSpPr/>
          <p:nvPr userDrawn="1"/>
        </p:nvGrpSpPr>
        <p:grpSpPr>
          <a:xfrm>
            <a:off x="904060" y="916672"/>
            <a:ext cx="1853564" cy="243204"/>
            <a:chOff x="904060" y="916672"/>
            <a:chExt cx="1853564" cy="243204"/>
          </a:xfrm>
        </p:grpSpPr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556813F0-1E7E-139F-5739-227F81CB8849}"/>
                </a:ext>
              </a:extLst>
            </p:cNvPr>
            <p:cNvSpPr/>
            <p:nvPr/>
          </p:nvSpPr>
          <p:spPr>
            <a:xfrm>
              <a:off x="904049" y="916685"/>
              <a:ext cx="1708150" cy="243204"/>
            </a:xfrm>
            <a:custGeom>
              <a:avLst/>
              <a:gdLst/>
              <a:ahLst/>
              <a:cxnLst/>
              <a:rect l="l" t="t" r="r" b="b"/>
              <a:pathLst>
                <a:path w="1708150" h="243205">
                  <a:moveTo>
                    <a:pt x="167233" y="152590"/>
                  </a:moveTo>
                  <a:lnTo>
                    <a:pt x="161785" y="116078"/>
                  </a:lnTo>
                  <a:lnTo>
                    <a:pt x="152704" y="99060"/>
                  </a:lnTo>
                  <a:lnTo>
                    <a:pt x="146659" y="87757"/>
                  </a:lnTo>
                  <a:lnTo>
                    <a:pt x="146583" y="87591"/>
                  </a:lnTo>
                  <a:lnTo>
                    <a:pt x="123329" y="69088"/>
                  </a:lnTo>
                  <a:lnTo>
                    <a:pt x="121348" y="68656"/>
                  </a:lnTo>
                  <a:lnTo>
                    <a:pt x="121348" y="152590"/>
                  </a:lnTo>
                  <a:lnTo>
                    <a:pt x="118960" y="174625"/>
                  </a:lnTo>
                  <a:lnTo>
                    <a:pt x="111963" y="191033"/>
                  </a:lnTo>
                  <a:lnTo>
                    <a:pt x="100596" y="201256"/>
                  </a:lnTo>
                  <a:lnTo>
                    <a:pt x="85102" y="204787"/>
                  </a:lnTo>
                  <a:lnTo>
                    <a:pt x="68059" y="201180"/>
                  </a:lnTo>
                  <a:lnTo>
                    <a:pt x="55194" y="190906"/>
                  </a:lnTo>
                  <a:lnTo>
                    <a:pt x="47066" y="174764"/>
                  </a:lnTo>
                  <a:lnTo>
                    <a:pt x="44221" y="153581"/>
                  </a:lnTo>
                  <a:lnTo>
                    <a:pt x="46329" y="131737"/>
                  </a:lnTo>
                  <a:lnTo>
                    <a:pt x="53124" y="114477"/>
                  </a:lnTo>
                  <a:lnTo>
                    <a:pt x="65265" y="103136"/>
                  </a:lnTo>
                  <a:lnTo>
                    <a:pt x="83451" y="99060"/>
                  </a:lnTo>
                  <a:lnTo>
                    <a:pt x="100037" y="102984"/>
                  </a:lnTo>
                  <a:lnTo>
                    <a:pt x="111874" y="113982"/>
                  </a:lnTo>
                  <a:lnTo>
                    <a:pt x="118986" y="130898"/>
                  </a:lnTo>
                  <a:lnTo>
                    <a:pt x="121348" y="152590"/>
                  </a:lnTo>
                  <a:lnTo>
                    <a:pt x="121348" y="68656"/>
                  </a:lnTo>
                  <a:lnTo>
                    <a:pt x="93751" y="62496"/>
                  </a:lnTo>
                  <a:lnTo>
                    <a:pt x="77673" y="64427"/>
                  </a:lnTo>
                  <a:lnTo>
                    <a:pt x="64630" y="69761"/>
                  </a:lnTo>
                  <a:lnTo>
                    <a:pt x="54254" y="77774"/>
                  </a:lnTo>
                  <a:lnTo>
                    <a:pt x="46215" y="87757"/>
                  </a:lnTo>
                  <a:lnTo>
                    <a:pt x="45212" y="87757"/>
                  </a:lnTo>
                  <a:lnTo>
                    <a:pt x="45212" y="0"/>
                  </a:lnTo>
                  <a:lnTo>
                    <a:pt x="0" y="0"/>
                  </a:lnTo>
                  <a:lnTo>
                    <a:pt x="0" y="237693"/>
                  </a:lnTo>
                  <a:lnTo>
                    <a:pt x="43561" y="237693"/>
                  </a:lnTo>
                  <a:lnTo>
                    <a:pt x="43561" y="216420"/>
                  </a:lnTo>
                  <a:lnTo>
                    <a:pt x="44221" y="216420"/>
                  </a:lnTo>
                  <a:lnTo>
                    <a:pt x="53009" y="227253"/>
                  </a:lnTo>
                  <a:lnTo>
                    <a:pt x="64414" y="235534"/>
                  </a:lnTo>
                  <a:lnTo>
                    <a:pt x="78447" y="240817"/>
                  </a:lnTo>
                  <a:lnTo>
                    <a:pt x="95084" y="242684"/>
                  </a:lnTo>
                  <a:lnTo>
                    <a:pt x="124460" y="236359"/>
                  </a:lnTo>
                  <a:lnTo>
                    <a:pt x="147243" y="218325"/>
                  </a:lnTo>
                  <a:lnTo>
                    <a:pt x="148234" y="216420"/>
                  </a:lnTo>
                  <a:lnTo>
                    <a:pt x="154279" y="204787"/>
                  </a:lnTo>
                  <a:lnTo>
                    <a:pt x="162001" y="189941"/>
                  </a:lnTo>
                  <a:lnTo>
                    <a:pt x="167233" y="152590"/>
                  </a:lnTo>
                  <a:close/>
                </a:path>
                <a:path w="1708150" h="243205">
                  <a:moveTo>
                    <a:pt x="346417" y="165227"/>
                  </a:moveTo>
                  <a:lnTo>
                    <a:pt x="342353" y="133972"/>
                  </a:lnTo>
                  <a:lnTo>
                    <a:pt x="340995" y="123507"/>
                  </a:lnTo>
                  <a:lnTo>
                    <a:pt x="328079" y="97409"/>
                  </a:lnTo>
                  <a:lnTo>
                    <a:pt x="324929" y="91046"/>
                  </a:lnTo>
                  <a:lnTo>
                    <a:pt x="299212" y="70497"/>
                  </a:lnTo>
                  <a:lnTo>
                    <a:pt x="299212" y="133972"/>
                  </a:lnTo>
                  <a:lnTo>
                    <a:pt x="223405" y="133972"/>
                  </a:lnTo>
                  <a:lnTo>
                    <a:pt x="227914" y="118859"/>
                  </a:lnTo>
                  <a:lnTo>
                    <a:pt x="235712" y="107340"/>
                  </a:lnTo>
                  <a:lnTo>
                    <a:pt x="247256" y="99987"/>
                  </a:lnTo>
                  <a:lnTo>
                    <a:pt x="262966" y="97409"/>
                  </a:lnTo>
                  <a:lnTo>
                    <a:pt x="277139" y="100076"/>
                  </a:lnTo>
                  <a:lnTo>
                    <a:pt x="288315" y="107581"/>
                  </a:lnTo>
                  <a:lnTo>
                    <a:pt x="295884" y="119138"/>
                  </a:lnTo>
                  <a:lnTo>
                    <a:pt x="299212" y="133972"/>
                  </a:lnTo>
                  <a:lnTo>
                    <a:pt x="299212" y="70497"/>
                  </a:lnTo>
                  <a:lnTo>
                    <a:pt x="298589" y="69989"/>
                  </a:lnTo>
                  <a:lnTo>
                    <a:pt x="262305" y="62496"/>
                  </a:lnTo>
                  <a:lnTo>
                    <a:pt x="228130" y="69418"/>
                  </a:lnTo>
                  <a:lnTo>
                    <a:pt x="201549" y="88430"/>
                  </a:lnTo>
                  <a:lnTo>
                    <a:pt x="184327" y="116916"/>
                  </a:lnTo>
                  <a:lnTo>
                    <a:pt x="178193" y="152260"/>
                  </a:lnTo>
                  <a:lnTo>
                    <a:pt x="184061" y="187845"/>
                  </a:lnTo>
                  <a:lnTo>
                    <a:pt x="201218" y="216547"/>
                  </a:lnTo>
                  <a:lnTo>
                    <a:pt x="228968" y="235699"/>
                  </a:lnTo>
                  <a:lnTo>
                    <a:pt x="266623" y="242684"/>
                  </a:lnTo>
                  <a:lnTo>
                    <a:pt x="296303" y="238213"/>
                  </a:lnTo>
                  <a:lnTo>
                    <a:pt x="319278" y="226098"/>
                  </a:lnTo>
                  <a:lnTo>
                    <a:pt x="335216" y="208318"/>
                  </a:lnTo>
                  <a:lnTo>
                    <a:pt x="335432" y="207784"/>
                  </a:lnTo>
                  <a:lnTo>
                    <a:pt x="343750" y="186829"/>
                  </a:lnTo>
                  <a:lnTo>
                    <a:pt x="299212" y="186829"/>
                  </a:lnTo>
                  <a:lnTo>
                    <a:pt x="294449" y="195567"/>
                  </a:lnTo>
                  <a:lnTo>
                    <a:pt x="287489" y="202171"/>
                  </a:lnTo>
                  <a:lnTo>
                    <a:pt x="278168" y="206336"/>
                  </a:lnTo>
                  <a:lnTo>
                    <a:pt x="266293" y="207784"/>
                  </a:lnTo>
                  <a:lnTo>
                    <a:pt x="249161" y="204825"/>
                  </a:lnTo>
                  <a:lnTo>
                    <a:pt x="236169" y="196354"/>
                  </a:lnTo>
                  <a:lnTo>
                    <a:pt x="227355" y="182956"/>
                  </a:lnTo>
                  <a:lnTo>
                    <a:pt x="222745" y="165227"/>
                  </a:lnTo>
                  <a:lnTo>
                    <a:pt x="346417" y="165227"/>
                  </a:lnTo>
                  <a:close/>
                </a:path>
                <a:path w="1708150" h="243205">
                  <a:moveTo>
                    <a:pt x="443814" y="204114"/>
                  </a:moveTo>
                  <a:lnTo>
                    <a:pt x="436168" y="204457"/>
                  </a:lnTo>
                  <a:lnTo>
                    <a:pt x="420547" y="204457"/>
                  </a:lnTo>
                  <a:lnTo>
                    <a:pt x="413562" y="200139"/>
                  </a:lnTo>
                  <a:lnTo>
                    <a:pt x="413562" y="97066"/>
                  </a:lnTo>
                  <a:lnTo>
                    <a:pt x="442810" y="97066"/>
                  </a:lnTo>
                  <a:lnTo>
                    <a:pt x="442810" y="67144"/>
                  </a:lnTo>
                  <a:lnTo>
                    <a:pt x="413562" y="67144"/>
                  </a:lnTo>
                  <a:lnTo>
                    <a:pt x="413562" y="13957"/>
                  </a:lnTo>
                  <a:lnTo>
                    <a:pt x="369354" y="13957"/>
                  </a:lnTo>
                  <a:lnTo>
                    <a:pt x="369354" y="67144"/>
                  </a:lnTo>
                  <a:lnTo>
                    <a:pt x="345744" y="67144"/>
                  </a:lnTo>
                  <a:lnTo>
                    <a:pt x="345744" y="97066"/>
                  </a:lnTo>
                  <a:lnTo>
                    <a:pt x="369354" y="97066"/>
                  </a:lnTo>
                  <a:lnTo>
                    <a:pt x="369354" y="197142"/>
                  </a:lnTo>
                  <a:lnTo>
                    <a:pt x="373494" y="217131"/>
                  </a:lnTo>
                  <a:lnTo>
                    <a:pt x="384238" y="229679"/>
                  </a:lnTo>
                  <a:lnTo>
                    <a:pt x="399084" y="236169"/>
                  </a:lnTo>
                  <a:lnTo>
                    <a:pt x="415556" y="238023"/>
                  </a:lnTo>
                  <a:lnTo>
                    <a:pt x="426097" y="238010"/>
                  </a:lnTo>
                  <a:lnTo>
                    <a:pt x="432562" y="237947"/>
                  </a:lnTo>
                  <a:lnTo>
                    <a:pt x="437578" y="237744"/>
                  </a:lnTo>
                  <a:lnTo>
                    <a:pt x="443814" y="237363"/>
                  </a:lnTo>
                  <a:lnTo>
                    <a:pt x="443814" y="204457"/>
                  </a:lnTo>
                  <a:lnTo>
                    <a:pt x="443814" y="204114"/>
                  </a:lnTo>
                  <a:close/>
                </a:path>
                <a:path w="1708150" h="243205">
                  <a:moveTo>
                    <a:pt x="554189" y="204114"/>
                  </a:moveTo>
                  <a:lnTo>
                    <a:pt x="546544" y="204457"/>
                  </a:lnTo>
                  <a:lnTo>
                    <a:pt x="530923" y="204457"/>
                  </a:lnTo>
                  <a:lnTo>
                    <a:pt x="523938" y="200139"/>
                  </a:lnTo>
                  <a:lnTo>
                    <a:pt x="523938" y="97066"/>
                  </a:lnTo>
                  <a:lnTo>
                    <a:pt x="553186" y="97066"/>
                  </a:lnTo>
                  <a:lnTo>
                    <a:pt x="553186" y="67144"/>
                  </a:lnTo>
                  <a:lnTo>
                    <a:pt x="523938" y="67144"/>
                  </a:lnTo>
                  <a:lnTo>
                    <a:pt x="523938" y="13957"/>
                  </a:lnTo>
                  <a:lnTo>
                    <a:pt x="479729" y="13957"/>
                  </a:lnTo>
                  <a:lnTo>
                    <a:pt x="479729" y="67144"/>
                  </a:lnTo>
                  <a:lnTo>
                    <a:pt x="456120" y="67144"/>
                  </a:lnTo>
                  <a:lnTo>
                    <a:pt x="456120" y="97066"/>
                  </a:lnTo>
                  <a:lnTo>
                    <a:pt x="479729" y="97066"/>
                  </a:lnTo>
                  <a:lnTo>
                    <a:pt x="479729" y="197142"/>
                  </a:lnTo>
                  <a:lnTo>
                    <a:pt x="483857" y="217131"/>
                  </a:lnTo>
                  <a:lnTo>
                    <a:pt x="494601" y="229679"/>
                  </a:lnTo>
                  <a:lnTo>
                    <a:pt x="509460" y="236169"/>
                  </a:lnTo>
                  <a:lnTo>
                    <a:pt x="525932" y="238023"/>
                  </a:lnTo>
                  <a:lnTo>
                    <a:pt x="536473" y="238010"/>
                  </a:lnTo>
                  <a:lnTo>
                    <a:pt x="542925" y="237947"/>
                  </a:lnTo>
                  <a:lnTo>
                    <a:pt x="547954" y="237744"/>
                  </a:lnTo>
                  <a:lnTo>
                    <a:pt x="554189" y="237363"/>
                  </a:lnTo>
                  <a:lnTo>
                    <a:pt x="554189" y="204457"/>
                  </a:lnTo>
                  <a:lnTo>
                    <a:pt x="554189" y="204114"/>
                  </a:lnTo>
                  <a:close/>
                </a:path>
                <a:path w="1708150" h="243205">
                  <a:moveTo>
                    <a:pt x="728065" y="165227"/>
                  </a:moveTo>
                  <a:lnTo>
                    <a:pt x="723988" y="133972"/>
                  </a:lnTo>
                  <a:lnTo>
                    <a:pt x="722630" y="123507"/>
                  </a:lnTo>
                  <a:lnTo>
                    <a:pt x="709726" y="97409"/>
                  </a:lnTo>
                  <a:lnTo>
                    <a:pt x="706577" y="91046"/>
                  </a:lnTo>
                  <a:lnTo>
                    <a:pt x="680859" y="70497"/>
                  </a:lnTo>
                  <a:lnTo>
                    <a:pt x="680859" y="133972"/>
                  </a:lnTo>
                  <a:lnTo>
                    <a:pt x="605053" y="133972"/>
                  </a:lnTo>
                  <a:lnTo>
                    <a:pt x="609549" y="118859"/>
                  </a:lnTo>
                  <a:lnTo>
                    <a:pt x="617347" y="107340"/>
                  </a:lnTo>
                  <a:lnTo>
                    <a:pt x="628891" y="99987"/>
                  </a:lnTo>
                  <a:lnTo>
                    <a:pt x="644613" y="97409"/>
                  </a:lnTo>
                  <a:lnTo>
                    <a:pt x="658774" y="100076"/>
                  </a:lnTo>
                  <a:lnTo>
                    <a:pt x="669950" y="107581"/>
                  </a:lnTo>
                  <a:lnTo>
                    <a:pt x="677519" y="119138"/>
                  </a:lnTo>
                  <a:lnTo>
                    <a:pt x="680859" y="133972"/>
                  </a:lnTo>
                  <a:lnTo>
                    <a:pt x="680859" y="70497"/>
                  </a:lnTo>
                  <a:lnTo>
                    <a:pt x="680237" y="69989"/>
                  </a:lnTo>
                  <a:lnTo>
                    <a:pt x="643953" y="62496"/>
                  </a:lnTo>
                  <a:lnTo>
                    <a:pt x="609765" y="69418"/>
                  </a:lnTo>
                  <a:lnTo>
                    <a:pt x="583184" y="88430"/>
                  </a:lnTo>
                  <a:lnTo>
                    <a:pt x="565962" y="116916"/>
                  </a:lnTo>
                  <a:lnTo>
                    <a:pt x="559841" y="152260"/>
                  </a:lnTo>
                  <a:lnTo>
                    <a:pt x="565708" y="187845"/>
                  </a:lnTo>
                  <a:lnTo>
                    <a:pt x="582853" y="216547"/>
                  </a:lnTo>
                  <a:lnTo>
                    <a:pt x="610603" y="235699"/>
                  </a:lnTo>
                  <a:lnTo>
                    <a:pt x="648271" y="242684"/>
                  </a:lnTo>
                  <a:lnTo>
                    <a:pt x="677951" y="238213"/>
                  </a:lnTo>
                  <a:lnTo>
                    <a:pt x="700925" y="226098"/>
                  </a:lnTo>
                  <a:lnTo>
                    <a:pt x="716851" y="208318"/>
                  </a:lnTo>
                  <a:lnTo>
                    <a:pt x="717067" y="207784"/>
                  </a:lnTo>
                  <a:lnTo>
                    <a:pt x="725398" y="186829"/>
                  </a:lnTo>
                  <a:lnTo>
                    <a:pt x="680859" y="186829"/>
                  </a:lnTo>
                  <a:lnTo>
                    <a:pt x="676084" y="195567"/>
                  </a:lnTo>
                  <a:lnTo>
                    <a:pt x="669124" y="202171"/>
                  </a:lnTo>
                  <a:lnTo>
                    <a:pt x="659803" y="206336"/>
                  </a:lnTo>
                  <a:lnTo>
                    <a:pt x="647941" y="207784"/>
                  </a:lnTo>
                  <a:lnTo>
                    <a:pt x="630796" y="204825"/>
                  </a:lnTo>
                  <a:lnTo>
                    <a:pt x="617804" y="196354"/>
                  </a:lnTo>
                  <a:lnTo>
                    <a:pt x="608990" y="182956"/>
                  </a:lnTo>
                  <a:lnTo>
                    <a:pt x="604393" y="165227"/>
                  </a:lnTo>
                  <a:lnTo>
                    <a:pt x="728065" y="165227"/>
                  </a:lnTo>
                  <a:close/>
                </a:path>
                <a:path w="1708150" h="243205">
                  <a:moveTo>
                    <a:pt x="839419" y="66484"/>
                  </a:moveTo>
                  <a:lnTo>
                    <a:pt x="836752" y="65481"/>
                  </a:lnTo>
                  <a:lnTo>
                    <a:pt x="833755" y="65151"/>
                  </a:lnTo>
                  <a:lnTo>
                    <a:pt x="828776" y="65151"/>
                  </a:lnTo>
                  <a:lnTo>
                    <a:pt x="815263" y="67005"/>
                  </a:lnTo>
                  <a:lnTo>
                    <a:pt x="804214" y="72555"/>
                  </a:lnTo>
                  <a:lnTo>
                    <a:pt x="794981" y="81711"/>
                  </a:lnTo>
                  <a:lnTo>
                    <a:pt x="786892" y="94411"/>
                  </a:lnTo>
                  <a:lnTo>
                    <a:pt x="785888" y="94411"/>
                  </a:lnTo>
                  <a:lnTo>
                    <a:pt x="785888" y="67157"/>
                  </a:lnTo>
                  <a:lnTo>
                    <a:pt x="742340" y="67157"/>
                  </a:lnTo>
                  <a:lnTo>
                    <a:pt x="742340" y="237693"/>
                  </a:lnTo>
                  <a:lnTo>
                    <a:pt x="787552" y="237693"/>
                  </a:lnTo>
                  <a:lnTo>
                    <a:pt x="787552" y="154584"/>
                  </a:lnTo>
                  <a:lnTo>
                    <a:pt x="791349" y="131432"/>
                  </a:lnTo>
                  <a:lnTo>
                    <a:pt x="801890" y="115735"/>
                  </a:lnTo>
                  <a:lnTo>
                    <a:pt x="817994" y="107315"/>
                  </a:lnTo>
                  <a:lnTo>
                    <a:pt x="839419" y="106045"/>
                  </a:lnTo>
                  <a:lnTo>
                    <a:pt x="839419" y="66484"/>
                  </a:lnTo>
                  <a:close/>
                </a:path>
                <a:path w="1708150" h="243205">
                  <a:moveTo>
                    <a:pt x="1024597" y="152590"/>
                  </a:moveTo>
                  <a:lnTo>
                    <a:pt x="1019149" y="116078"/>
                  </a:lnTo>
                  <a:lnTo>
                    <a:pt x="1010069" y="99060"/>
                  </a:lnTo>
                  <a:lnTo>
                    <a:pt x="1004023" y="87757"/>
                  </a:lnTo>
                  <a:lnTo>
                    <a:pt x="1003947" y="87591"/>
                  </a:lnTo>
                  <a:lnTo>
                    <a:pt x="980694" y="69088"/>
                  </a:lnTo>
                  <a:lnTo>
                    <a:pt x="978712" y="68656"/>
                  </a:lnTo>
                  <a:lnTo>
                    <a:pt x="978712" y="152590"/>
                  </a:lnTo>
                  <a:lnTo>
                    <a:pt x="976325" y="174625"/>
                  </a:lnTo>
                  <a:lnTo>
                    <a:pt x="969327" y="191033"/>
                  </a:lnTo>
                  <a:lnTo>
                    <a:pt x="957961" y="201256"/>
                  </a:lnTo>
                  <a:lnTo>
                    <a:pt x="942479" y="204787"/>
                  </a:lnTo>
                  <a:lnTo>
                    <a:pt x="925436" y="201180"/>
                  </a:lnTo>
                  <a:lnTo>
                    <a:pt x="912558" y="190906"/>
                  </a:lnTo>
                  <a:lnTo>
                    <a:pt x="904430" y="174764"/>
                  </a:lnTo>
                  <a:lnTo>
                    <a:pt x="901585" y="153581"/>
                  </a:lnTo>
                  <a:lnTo>
                    <a:pt x="903693" y="131737"/>
                  </a:lnTo>
                  <a:lnTo>
                    <a:pt x="910488" y="114477"/>
                  </a:lnTo>
                  <a:lnTo>
                    <a:pt x="922629" y="103136"/>
                  </a:lnTo>
                  <a:lnTo>
                    <a:pt x="940816" y="99060"/>
                  </a:lnTo>
                  <a:lnTo>
                    <a:pt x="957402" y="102984"/>
                  </a:lnTo>
                  <a:lnTo>
                    <a:pt x="969238" y="113982"/>
                  </a:lnTo>
                  <a:lnTo>
                    <a:pt x="976350" y="130898"/>
                  </a:lnTo>
                  <a:lnTo>
                    <a:pt x="978712" y="152590"/>
                  </a:lnTo>
                  <a:lnTo>
                    <a:pt x="978712" y="68656"/>
                  </a:lnTo>
                  <a:lnTo>
                    <a:pt x="951128" y="62496"/>
                  </a:lnTo>
                  <a:lnTo>
                    <a:pt x="935050" y="64427"/>
                  </a:lnTo>
                  <a:lnTo>
                    <a:pt x="921994" y="69761"/>
                  </a:lnTo>
                  <a:lnTo>
                    <a:pt x="911618" y="77774"/>
                  </a:lnTo>
                  <a:lnTo>
                    <a:pt x="903579" y="87757"/>
                  </a:lnTo>
                  <a:lnTo>
                    <a:pt x="902576" y="87757"/>
                  </a:lnTo>
                  <a:lnTo>
                    <a:pt x="902576" y="0"/>
                  </a:lnTo>
                  <a:lnTo>
                    <a:pt x="857364" y="0"/>
                  </a:lnTo>
                  <a:lnTo>
                    <a:pt x="857364" y="237693"/>
                  </a:lnTo>
                  <a:lnTo>
                    <a:pt x="900925" y="237693"/>
                  </a:lnTo>
                  <a:lnTo>
                    <a:pt x="900925" y="216420"/>
                  </a:lnTo>
                  <a:lnTo>
                    <a:pt x="901585" y="216420"/>
                  </a:lnTo>
                  <a:lnTo>
                    <a:pt x="910374" y="227253"/>
                  </a:lnTo>
                  <a:lnTo>
                    <a:pt x="921791" y="235534"/>
                  </a:lnTo>
                  <a:lnTo>
                    <a:pt x="935812" y="240817"/>
                  </a:lnTo>
                  <a:lnTo>
                    <a:pt x="952449" y="242684"/>
                  </a:lnTo>
                  <a:lnTo>
                    <a:pt x="981824" y="236359"/>
                  </a:lnTo>
                  <a:lnTo>
                    <a:pt x="1004608" y="218325"/>
                  </a:lnTo>
                  <a:lnTo>
                    <a:pt x="1005598" y="216420"/>
                  </a:lnTo>
                  <a:lnTo>
                    <a:pt x="1011643" y="204787"/>
                  </a:lnTo>
                  <a:lnTo>
                    <a:pt x="1019352" y="189941"/>
                  </a:lnTo>
                  <a:lnTo>
                    <a:pt x="1024597" y="152590"/>
                  </a:lnTo>
                  <a:close/>
                </a:path>
                <a:path w="1708150" h="243205">
                  <a:moveTo>
                    <a:pt x="1137615" y="66484"/>
                  </a:moveTo>
                  <a:lnTo>
                    <a:pt x="1134960" y="65481"/>
                  </a:lnTo>
                  <a:lnTo>
                    <a:pt x="1131963" y="65151"/>
                  </a:lnTo>
                  <a:lnTo>
                    <a:pt x="1126985" y="65151"/>
                  </a:lnTo>
                  <a:lnTo>
                    <a:pt x="1113472" y="67005"/>
                  </a:lnTo>
                  <a:lnTo>
                    <a:pt x="1102423" y="72555"/>
                  </a:lnTo>
                  <a:lnTo>
                    <a:pt x="1093177" y="81711"/>
                  </a:lnTo>
                  <a:lnTo>
                    <a:pt x="1085088" y="94411"/>
                  </a:lnTo>
                  <a:lnTo>
                    <a:pt x="1084097" y="94411"/>
                  </a:lnTo>
                  <a:lnTo>
                    <a:pt x="1084097" y="67157"/>
                  </a:lnTo>
                  <a:lnTo>
                    <a:pt x="1040549" y="67157"/>
                  </a:lnTo>
                  <a:lnTo>
                    <a:pt x="1040549" y="237693"/>
                  </a:lnTo>
                  <a:lnTo>
                    <a:pt x="1085761" y="237693"/>
                  </a:lnTo>
                  <a:lnTo>
                    <a:pt x="1085761" y="154584"/>
                  </a:lnTo>
                  <a:lnTo>
                    <a:pt x="1089545" y="131432"/>
                  </a:lnTo>
                  <a:lnTo>
                    <a:pt x="1100099" y="115735"/>
                  </a:lnTo>
                  <a:lnTo>
                    <a:pt x="1116190" y="107315"/>
                  </a:lnTo>
                  <a:lnTo>
                    <a:pt x="1137615" y="106045"/>
                  </a:lnTo>
                  <a:lnTo>
                    <a:pt x="1137615" y="66484"/>
                  </a:lnTo>
                  <a:close/>
                </a:path>
                <a:path w="1708150" h="243205">
                  <a:moveTo>
                    <a:pt x="1200785" y="67157"/>
                  </a:moveTo>
                  <a:lnTo>
                    <a:pt x="1155573" y="67157"/>
                  </a:lnTo>
                  <a:lnTo>
                    <a:pt x="1155573" y="237705"/>
                  </a:lnTo>
                  <a:lnTo>
                    <a:pt x="1200785" y="237705"/>
                  </a:lnTo>
                  <a:lnTo>
                    <a:pt x="1200785" y="67157"/>
                  </a:lnTo>
                  <a:close/>
                </a:path>
                <a:path w="1708150" h="243205">
                  <a:moveTo>
                    <a:pt x="1200785" y="0"/>
                  </a:moveTo>
                  <a:lnTo>
                    <a:pt x="1155573" y="0"/>
                  </a:lnTo>
                  <a:lnTo>
                    <a:pt x="1155573" y="40563"/>
                  </a:lnTo>
                  <a:lnTo>
                    <a:pt x="1200785" y="40563"/>
                  </a:lnTo>
                  <a:lnTo>
                    <a:pt x="1200785" y="0"/>
                  </a:lnTo>
                  <a:close/>
                </a:path>
                <a:path w="1708150" h="243205">
                  <a:moveTo>
                    <a:pt x="1379321" y="177533"/>
                  </a:moveTo>
                  <a:lnTo>
                    <a:pt x="1335760" y="177533"/>
                  </a:lnTo>
                  <a:lnTo>
                    <a:pt x="1331722" y="190182"/>
                  </a:lnTo>
                  <a:lnTo>
                    <a:pt x="1324381" y="199224"/>
                  </a:lnTo>
                  <a:lnTo>
                    <a:pt x="1314170" y="204647"/>
                  </a:lnTo>
                  <a:lnTo>
                    <a:pt x="1301521" y="206451"/>
                  </a:lnTo>
                  <a:lnTo>
                    <a:pt x="1283538" y="202565"/>
                  </a:lnTo>
                  <a:lnTo>
                    <a:pt x="1270901" y="191604"/>
                  </a:lnTo>
                  <a:lnTo>
                    <a:pt x="1263421" y="174612"/>
                  </a:lnTo>
                  <a:lnTo>
                    <a:pt x="1260970" y="152590"/>
                  </a:lnTo>
                  <a:lnTo>
                    <a:pt x="1263573" y="130289"/>
                  </a:lnTo>
                  <a:lnTo>
                    <a:pt x="1271358" y="113309"/>
                  </a:lnTo>
                  <a:lnTo>
                    <a:pt x="1284249" y="102514"/>
                  </a:lnTo>
                  <a:lnTo>
                    <a:pt x="1302194" y="98729"/>
                  </a:lnTo>
                  <a:lnTo>
                    <a:pt x="1313662" y="100723"/>
                  </a:lnTo>
                  <a:lnTo>
                    <a:pt x="1322920" y="106248"/>
                  </a:lnTo>
                  <a:lnTo>
                    <a:pt x="1329626" y="114579"/>
                  </a:lnTo>
                  <a:lnTo>
                    <a:pt x="1333436" y="124993"/>
                  </a:lnTo>
                  <a:lnTo>
                    <a:pt x="1377657" y="124993"/>
                  </a:lnTo>
                  <a:lnTo>
                    <a:pt x="1369250" y="99656"/>
                  </a:lnTo>
                  <a:lnTo>
                    <a:pt x="1353261" y="79908"/>
                  </a:lnTo>
                  <a:lnTo>
                    <a:pt x="1330109" y="67068"/>
                  </a:lnTo>
                  <a:lnTo>
                    <a:pt x="1300187" y="62496"/>
                  </a:lnTo>
                  <a:lnTo>
                    <a:pt x="1265008" y="69418"/>
                  </a:lnTo>
                  <a:lnTo>
                    <a:pt x="1238186" y="88468"/>
                  </a:lnTo>
                  <a:lnTo>
                    <a:pt x="1221092" y="117055"/>
                  </a:lnTo>
                  <a:lnTo>
                    <a:pt x="1215085" y="152590"/>
                  </a:lnTo>
                  <a:lnTo>
                    <a:pt x="1221168" y="188125"/>
                  </a:lnTo>
                  <a:lnTo>
                    <a:pt x="1238605" y="216712"/>
                  </a:lnTo>
                  <a:lnTo>
                    <a:pt x="1266139" y="235762"/>
                  </a:lnTo>
                  <a:lnTo>
                    <a:pt x="1302524" y="242684"/>
                  </a:lnTo>
                  <a:lnTo>
                    <a:pt x="1333309" y="237591"/>
                  </a:lnTo>
                  <a:lnTo>
                    <a:pt x="1356880" y="223697"/>
                  </a:lnTo>
                  <a:lnTo>
                    <a:pt x="1372463" y="202996"/>
                  </a:lnTo>
                  <a:lnTo>
                    <a:pt x="1379321" y="177533"/>
                  </a:lnTo>
                  <a:close/>
                </a:path>
                <a:path w="1708150" h="243205">
                  <a:moveTo>
                    <a:pt x="1562823" y="237693"/>
                  </a:moveTo>
                  <a:lnTo>
                    <a:pt x="1492338" y="131978"/>
                  </a:lnTo>
                  <a:lnTo>
                    <a:pt x="1555178" y="67157"/>
                  </a:lnTo>
                  <a:lnTo>
                    <a:pt x="1500987" y="67157"/>
                  </a:lnTo>
                  <a:lnTo>
                    <a:pt x="1440484" y="131648"/>
                  </a:lnTo>
                  <a:lnTo>
                    <a:pt x="1440484" y="0"/>
                  </a:lnTo>
                  <a:lnTo>
                    <a:pt x="1395590" y="0"/>
                  </a:lnTo>
                  <a:lnTo>
                    <a:pt x="1395590" y="237693"/>
                  </a:lnTo>
                  <a:lnTo>
                    <a:pt x="1440484" y="237693"/>
                  </a:lnTo>
                  <a:lnTo>
                    <a:pt x="1440484" y="180187"/>
                  </a:lnTo>
                  <a:lnTo>
                    <a:pt x="1460093" y="159905"/>
                  </a:lnTo>
                  <a:lnTo>
                    <a:pt x="1507959" y="237693"/>
                  </a:lnTo>
                  <a:lnTo>
                    <a:pt x="1562823" y="237693"/>
                  </a:lnTo>
                  <a:close/>
                </a:path>
                <a:path w="1708150" h="243205">
                  <a:moveTo>
                    <a:pt x="1708099" y="187833"/>
                  </a:moveTo>
                  <a:lnTo>
                    <a:pt x="1688731" y="148183"/>
                  </a:lnTo>
                  <a:lnTo>
                    <a:pt x="1647926" y="133972"/>
                  </a:lnTo>
                  <a:lnTo>
                    <a:pt x="1630362" y="130644"/>
                  </a:lnTo>
                  <a:lnTo>
                    <a:pt x="1615389" y="127114"/>
                  </a:lnTo>
                  <a:lnTo>
                    <a:pt x="1604962" y="121767"/>
                  </a:lnTo>
                  <a:lnTo>
                    <a:pt x="1601050" y="113030"/>
                  </a:lnTo>
                  <a:lnTo>
                    <a:pt x="1603146" y="104876"/>
                  </a:lnTo>
                  <a:lnTo>
                    <a:pt x="1609077" y="98945"/>
                  </a:lnTo>
                  <a:lnTo>
                    <a:pt x="1618310" y="95313"/>
                  </a:lnTo>
                  <a:lnTo>
                    <a:pt x="1630311" y="94081"/>
                  </a:lnTo>
                  <a:lnTo>
                    <a:pt x="1643303" y="95402"/>
                  </a:lnTo>
                  <a:lnTo>
                    <a:pt x="1653247" y="99695"/>
                  </a:lnTo>
                  <a:lnTo>
                    <a:pt x="1659953" y="107403"/>
                  </a:lnTo>
                  <a:lnTo>
                    <a:pt x="1663217" y="119011"/>
                  </a:lnTo>
                  <a:lnTo>
                    <a:pt x="1704111" y="119011"/>
                  </a:lnTo>
                  <a:lnTo>
                    <a:pt x="1697596" y="95732"/>
                  </a:lnTo>
                  <a:lnTo>
                    <a:pt x="1683131" y="77914"/>
                  </a:lnTo>
                  <a:lnTo>
                    <a:pt x="1660867" y="66509"/>
                  </a:lnTo>
                  <a:lnTo>
                    <a:pt x="1630972" y="62496"/>
                  </a:lnTo>
                  <a:lnTo>
                    <a:pt x="1603705" y="65824"/>
                  </a:lnTo>
                  <a:lnTo>
                    <a:pt x="1581645" y="75920"/>
                  </a:lnTo>
                  <a:lnTo>
                    <a:pt x="1566875" y="92925"/>
                  </a:lnTo>
                  <a:lnTo>
                    <a:pt x="1561490" y="117017"/>
                  </a:lnTo>
                  <a:lnTo>
                    <a:pt x="1566646" y="139928"/>
                  </a:lnTo>
                  <a:lnTo>
                    <a:pt x="1580273" y="154495"/>
                  </a:lnTo>
                  <a:lnTo>
                    <a:pt x="1599641" y="163207"/>
                  </a:lnTo>
                  <a:lnTo>
                    <a:pt x="1621993" y="168554"/>
                  </a:lnTo>
                  <a:lnTo>
                    <a:pt x="1638820" y="171754"/>
                  </a:lnTo>
                  <a:lnTo>
                    <a:pt x="1653159" y="175488"/>
                  </a:lnTo>
                  <a:lnTo>
                    <a:pt x="1663141" y="181406"/>
                  </a:lnTo>
                  <a:lnTo>
                    <a:pt x="1666875" y="191160"/>
                  </a:lnTo>
                  <a:lnTo>
                    <a:pt x="1664804" y="199263"/>
                  </a:lnTo>
                  <a:lnTo>
                    <a:pt x="1658734" y="205447"/>
                  </a:lnTo>
                  <a:lnTo>
                    <a:pt x="1648917" y="209384"/>
                  </a:lnTo>
                  <a:lnTo>
                    <a:pt x="1635620" y="210769"/>
                  </a:lnTo>
                  <a:lnTo>
                    <a:pt x="1621675" y="209105"/>
                  </a:lnTo>
                  <a:lnTo>
                    <a:pt x="1610537" y="203987"/>
                  </a:lnTo>
                  <a:lnTo>
                    <a:pt x="1602625" y="195199"/>
                  </a:lnTo>
                  <a:lnTo>
                    <a:pt x="1598396" y="182511"/>
                  </a:lnTo>
                  <a:lnTo>
                    <a:pt x="1556499" y="182511"/>
                  </a:lnTo>
                  <a:lnTo>
                    <a:pt x="1563128" y="207200"/>
                  </a:lnTo>
                  <a:lnTo>
                    <a:pt x="1578813" y="226187"/>
                  </a:lnTo>
                  <a:lnTo>
                    <a:pt x="1603298" y="238379"/>
                  </a:lnTo>
                  <a:lnTo>
                    <a:pt x="1636293" y="242684"/>
                  </a:lnTo>
                  <a:lnTo>
                    <a:pt x="1665465" y="238925"/>
                  </a:lnTo>
                  <a:lnTo>
                    <a:pt x="1688147" y="228092"/>
                  </a:lnTo>
                  <a:lnTo>
                    <a:pt x="1702866" y="210845"/>
                  </a:lnTo>
                  <a:lnTo>
                    <a:pt x="1708099" y="1878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4125AC90-1343-A740-8F13-ED1F82F63E23}"/>
                </a:ext>
              </a:extLst>
            </p:cNvPr>
            <p:cNvSpPr/>
            <p:nvPr/>
          </p:nvSpPr>
          <p:spPr>
            <a:xfrm>
              <a:off x="2621794" y="916672"/>
              <a:ext cx="135890" cy="238125"/>
            </a:xfrm>
            <a:custGeom>
              <a:avLst/>
              <a:gdLst/>
              <a:ahLst/>
              <a:cxnLst/>
              <a:rect l="l" t="t" r="r" b="b"/>
              <a:pathLst>
                <a:path w="135889" h="238125">
                  <a:moveTo>
                    <a:pt x="135305" y="0"/>
                  </a:moveTo>
                  <a:lnTo>
                    <a:pt x="88760" y="0"/>
                  </a:lnTo>
                  <a:lnTo>
                    <a:pt x="0" y="237705"/>
                  </a:lnTo>
                  <a:lnTo>
                    <a:pt x="46545" y="237705"/>
                  </a:lnTo>
                  <a:lnTo>
                    <a:pt x="135305" y="0"/>
                  </a:lnTo>
                  <a:close/>
                </a:path>
              </a:pathLst>
            </a:custGeom>
            <a:solidFill>
              <a:srgbClr val="4BB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5">
            <a:extLst>
              <a:ext uri="{FF2B5EF4-FFF2-40B4-BE49-F238E27FC236}">
                <a16:creationId xmlns:a16="http://schemas.microsoft.com/office/drawing/2014/main" id="{A384292F-BEC0-F345-BFEA-FE4BBD380CD8}"/>
              </a:ext>
            </a:extLst>
          </p:cNvPr>
          <p:cNvSpPr/>
          <p:nvPr userDrawn="1"/>
        </p:nvSpPr>
        <p:spPr>
          <a:xfrm>
            <a:off x="0" y="673100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4F5C6220-0C29-172D-67D7-05278AF06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1287" y="2500476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37354592-512A-7571-9E32-1ABE339965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9737" y="2495384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C5C6A451-E487-EC7E-55B0-AE94BC2FCB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7675" y="2495384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Conta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1700" y="2194378"/>
            <a:ext cx="5237480" cy="196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BB348"/>
                </a:solidFill>
                <a:latin typeface="NHaasGroteskTXPro-75Bd"/>
                <a:cs typeface="NHaasGroteskTXPro-75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01700" y="4554152"/>
            <a:ext cx="400431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Neue Haas Grotesk Text Pro"/>
                <a:cs typeface="Neue Haas Grotesk Text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AA519E-3112-0045-8AA3-31C6AD788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8" y="560899"/>
            <a:ext cx="1853632" cy="24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8E0D3-1D50-1847-AC58-6252D7047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5" name="Holder 6">
            <a:extLst>
              <a:ext uri="{FF2B5EF4-FFF2-40B4-BE49-F238E27FC236}">
                <a16:creationId xmlns:a16="http://schemas.microsoft.com/office/drawing/2014/main" id="{B4F47148-F3A3-CDD2-7635-D5A42A5C5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32333" y="6557212"/>
            <a:ext cx="3035202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r>
              <a:rPr lang="en-US" spc="-25" dirty="0"/>
              <a:t>  © 2024 Northwest Energy Efficiency Alliance  |  </a:t>
            </a: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25819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BB348"/>
                </a:solidFill>
                <a:latin typeface="NHaasGroteskTXPro-75Bd"/>
                <a:cs typeface="NHaasGroteskTXPro-75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9411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venir Heavy" panose="020B0703020203020204" pitchFamily="34" charset="0"/>
              </a:defRPr>
            </a:lvl1pPr>
          </a:lstStyle>
          <a:p>
            <a:fld id="{D2611CB8-7358-6542-9FFC-EABA95720B5F}" type="datetime1">
              <a:rPr lang="en-US" smtClean="0"/>
              <a:t>4/3/24</a:t>
            </a:fld>
            <a:endParaRPr lang="en-US" dirty="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DDB14E36-79CA-B24E-7422-BAD4E0D94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0F0D2DAA-498B-703E-0575-B940E4B2EE74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/>
              <a:t>  © 2024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117310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44" r:id="rId8"/>
    <p:sldLayoutId id="2147483951" r:id="rId9"/>
    <p:sldLayoutId id="2147483952" r:id="rId10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Avenir Heavy" panose="020B0703020203020204" pitchFamily="34" charset="0"/>
          <a:ea typeface="+mn-ea"/>
          <a:cs typeface="+mn-cs"/>
        </a:defRPr>
      </a:lvl1pPr>
      <a:lvl2pPr marL="277200">
        <a:defRPr>
          <a:latin typeface="+mn-lt"/>
          <a:ea typeface="+mn-ea"/>
          <a:cs typeface="+mn-cs"/>
        </a:defRPr>
      </a:lvl2pPr>
      <a:lvl3pPr marL="554401">
        <a:defRPr>
          <a:latin typeface="+mn-lt"/>
          <a:ea typeface="+mn-ea"/>
          <a:cs typeface="+mn-cs"/>
        </a:defRPr>
      </a:lvl3pPr>
      <a:lvl4pPr marL="831601">
        <a:defRPr>
          <a:latin typeface="+mn-lt"/>
          <a:ea typeface="+mn-ea"/>
          <a:cs typeface="+mn-cs"/>
        </a:defRPr>
      </a:lvl4pPr>
      <a:lvl5pPr marL="1108801">
        <a:defRPr>
          <a:latin typeface="+mn-lt"/>
          <a:ea typeface="+mn-ea"/>
          <a:cs typeface="+mn-cs"/>
        </a:defRPr>
      </a:lvl5pPr>
      <a:lvl6pPr marL="1386002">
        <a:defRPr>
          <a:latin typeface="+mn-lt"/>
          <a:ea typeface="+mn-ea"/>
          <a:cs typeface="+mn-cs"/>
        </a:defRPr>
      </a:lvl6pPr>
      <a:lvl7pPr marL="1663202">
        <a:defRPr>
          <a:latin typeface="+mn-lt"/>
          <a:ea typeface="+mn-ea"/>
          <a:cs typeface="+mn-cs"/>
        </a:defRPr>
      </a:lvl7pPr>
      <a:lvl8pPr marL="1940403">
        <a:defRPr>
          <a:latin typeface="+mn-lt"/>
          <a:ea typeface="+mn-ea"/>
          <a:cs typeface="+mn-cs"/>
        </a:defRPr>
      </a:lvl8pPr>
      <a:lvl9pPr marL="22176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00">
        <a:defRPr>
          <a:latin typeface="+mn-lt"/>
          <a:ea typeface="+mn-ea"/>
          <a:cs typeface="+mn-cs"/>
        </a:defRPr>
      </a:lvl2pPr>
      <a:lvl3pPr marL="554401">
        <a:defRPr>
          <a:latin typeface="+mn-lt"/>
          <a:ea typeface="+mn-ea"/>
          <a:cs typeface="+mn-cs"/>
        </a:defRPr>
      </a:lvl3pPr>
      <a:lvl4pPr marL="831601">
        <a:defRPr>
          <a:latin typeface="+mn-lt"/>
          <a:ea typeface="+mn-ea"/>
          <a:cs typeface="+mn-cs"/>
        </a:defRPr>
      </a:lvl4pPr>
      <a:lvl5pPr marL="1108801">
        <a:defRPr>
          <a:latin typeface="+mn-lt"/>
          <a:ea typeface="+mn-ea"/>
          <a:cs typeface="+mn-cs"/>
        </a:defRPr>
      </a:lvl5pPr>
      <a:lvl6pPr marL="1386002">
        <a:defRPr>
          <a:latin typeface="+mn-lt"/>
          <a:ea typeface="+mn-ea"/>
          <a:cs typeface="+mn-cs"/>
        </a:defRPr>
      </a:lvl6pPr>
      <a:lvl7pPr marL="1663202">
        <a:defRPr>
          <a:latin typeface="+mn-lt"/>
          <a:ea typeface="+mn-ea"/>
          <a:cs typeface="+mn-cs"/>
        </a:defRPr>
      </a:lvl7pPr>
      <a:lvl8pPr marL="1940403">
        <a:defRPr>
          <a:latin typeface="+mn-lt"/>
          <a:ea typeface="+mn-ea"/>
          <a:cs typeface="+mn-cs"/>
        </a:defRPr>
      </a:lvl8pPr>
      <a:lvl9pPr marL="22176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7C6A0E42-06EB-324A-8C49-C3737CE9D29F}"/>
              </a:ext>
            </a:extLst>
          </p:cNvPr>
          <p:cNvSpPr/>
          <p:nvPr/>
        </p:nvSpPr>
        <p:spPr>
          <a:xfrm>
            <a:off x="0" y="1425075"/>
            <a:ext cx="12192000" cy="5432925"/>
          </a:xfrm>
          <a:custGeom>
            <a:avLst/>
            <a:gdLst/>
            <a:ahLst/>
            <a:cxnLst/>
            <a:rect l="l" t="t" r="r" b="b"/>
            <a:pathLst>
              <a:path w="12066270" h="5475605">
                <a:moveTo>
                  <a:pt x="12066219" y="0"/>
                </a:moveTo>
                <a:lnTo>
                  <a:pt x="0" y="0"/>
                </a:lnTo>
                <a:lnTo>
                  <a:pt x="0" y="5475140"/>
                </a:lnTo>
                <a:lnTo>
                  <a:pt x="12066219" y="5475140"/>
                </a:lnTo>
                <a:lnTo>
                  <a:pt x="12066219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7E2E7F-DBE3-E24F-A3F7-983921C4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46" y="0"/>
            <a:ext cx="66675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01700" y="3024929"/>
            <a:ext cx="5237480" cy="117211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Presentation Title</a:t>
            </a:r>
            <a:br>
              <a:rPr lang="en-US" sz="3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Goes Here</a:t>
            </a:r>
            <a:endParaRPr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901700" y="4800600"/>
            <a:ext cx="523748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Presenter Name</a:t>
            </a:r>
          </a:p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Presenter Title, Organization</a:t>
            </a: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4495799"/>
            <a:ext cx="4587105" cy="304799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711" y="0"/>
                </a:lnTo>
              </a:path>
            </a:pathLst>
          </a:custGeom>
          <a:ln w="25400">
            <a:solidFill>
              <a:srgbClr val="8AC63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5127C-0500-5F63-9F88-4A7760E3F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0658" y="6606291"/>
            <a:ext cx="334259" cy="307777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pc="-25" smtClean="0"/>
              <a:t>1</a:t>
            </a:fld>
            <a:endParaRPr lang="en-US" spc="-25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F622BF3-D97E-1CAA-74A6-17143A6871A6}"/>
              </a:ext>
            </a:extLst>
          </p:cNvPr>
          <p:cNvSpPr txBox="1">
            <a:spLocks/>
          </p:cNvSpPr>
          <p:nvPr/>
        </p:nvSpPr>
        <p:spPr>
          <a:xfrm>
            <a:off x="813527" y="6525499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2024 Northwest Energy Efficiency Alliance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54F81-3CD8-A9DD-1BB3-4382D831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2E303A7-4873-F900-2BB4-0B6212142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>
                <a:solidFill>
                  <a:schemeClr val="bg1"/>
                </a:solidFill>
              </a:rPr>
              <a:pPr marL="38100">
                <a:spcBef>
                  <a:spcPts val="95"/>
                </a:spcBef>
              </a:pPr>
              <a:t>10</a:t>
            </a:fld>
            <a:endParaRPr lang="en-US" spc="-25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7D9B8B-E472-FE7A-DDB8-A1120DCE39CC}"/>
              </a:ext>
            </a:extLst>
          </p:cNvPr>
          <p:cNvGrpSpPr/>
          <p:nvPr/>
        </p:nvGrpSpPr>
        <p:grpSpPr>
          <a:xfrm>
            <a:off x="7373666" y="1005699"/>
            <a:ext cx="3695953" cy="4578230"/>
            <a:chOff x="7924800" y="1314203"/>
            <a:chExt cx="2971800" cy="4578230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3EB71914-FCB2-CDD5-D8F3-E47910329972}"/>
                </a:ext>
              </a:extLst>
            </p:cNvPr>
            <p:cNvSpPr txBox="1">
              <a:spLocks/>
            </p:cNvSpPr>
            <p:nvPr/>
          </p:nvSpPr>
          <p:spPr>
            <a:xfrm>
              <a:off x="8153400" y="2118064"/>
              <a:ext cx="2743200" cy="3774369"/>
            </a:xfrm>
            <a:prstGeom prst="rect">
              <a:avLst/>
            </a:prstGeom>
          </p:spPr>
          <p:txBody>
            <a:bodyPr lIns="91440" rIns="91440">
              <a:no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.”</a:t>
              </a:r>
            </a:p>
            <a:p>
              <a:pPr>
                <a:lnSpc>
                  <a:spcPct val="120000"/>
                </a:lnSpc>
              </a:pPr>
              <a:endParaRPr lang="en-US" sz="1000" i="1" dirty="0">
                <a:latin typeface="Helvetica" pitchFamily="2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—Name Here</a:t>
              </a:r>
            </a:p>
            <a:p>
              <a:pPr>
                <a:lnSpc>
                  <a:spcPct val="12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Title, Company</a:t>
              </a:r>
              <a:endParaRPr lang="en-US" sz="1600" i="1" dirty="0">
                <a:solidFill>
                  <a:schemeClr val="tx1"/>
                </a:solidFill>
                <a:latin typeface="Helvetica" pitchFamily="2" charset="0"/>
                <a:cs typeface="Arial Narrow" panose="020B0604020202020204" pitchFamily="34" charset="0"/>
              </a:endParaRPr>
            </a:p>
          </p:txBody>
        </p:sp>
        <p:pic>
          <p:nvPicPr>
            <p:cNvPr id="11" name="Graphic 10" descr="Open quotation mark outline">
              <a:extLst>
                <a:ext uri="{FF2B5EF4-FFF2-40B4-BE49-F238E27FC236}">
                  <a16:creationId xmlns:a16="http://schemas.microsoft.com/office/drawing/2014/main" id="{AA9D3206-3493-0D4A-6D2E-C44036D2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4800" y="1314203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Holder 6">
            <a:extLst>
              <a:ext uri="{FF2B5EF4-FFF2-40B4-BE49-F238E27FC236}">
                <a16:creationId xmlns:a16="http://schemas.microsoft.com/office/drawing/2014/main" id="{46775384-1912-4205-87D2-6B590CB95527}"/>
              </a:ext>
            </a:extLst>
          </p:cNvPr>
          <p:cNvSpPr txBox="1">
            <a:spLocks/>
          </p:cNvSpPr>
          <p:nvPr/>
        </p:nvSpPr>
        <p:spPr>
          <a:xfrm>
            <a:off x="8800012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Northwest Energy Efficiency Alliance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DDC2DE1-9B2D-3B34-F0F4-A430DDB90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53E42B-63BD-4D1E-8535-394F7D8C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Energy Savings by Application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27B86-89D2-C7BC-1CA6-0C9DB3F2F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11</a:t>
            </a:fld>
            <a:endParaRPr lang="en-US" spc="-25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5250AF-858C-43A3-89BF-FEC5702D4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84554"/>
              </p:ext>
            </p:extLst>
          </p:nvPr>
        </p:nvGraphicFramePr>
        <p:xfrm>
          <a:off x="901700" y="1939355"/>
          <a:ext cx="9511263" cy="3859300"/>
        </p:xfrm>
        <a:graphic>
          <a:graphicData uri="http://schemas.openxmlformats.org/drawingml/2006/table">
            <a:tbl>
              <a:tblPr/>
              <a:tblGrid>
                <a:gridCol w="3453904">
                  <a:extLst>
                    <a:ext uri="{9D8B030D-6E8A-4147-A177-3AD203B41FA5}">
                      <a16:colId xmlns:a16="http://schemas.microsoft.com/office/drawing/2014/main" val="759266865"/>
                    </a:ext>
                  </a:extLst>
                </a:gridCol>
                <a:gridCol w="1145197">
                  <a:extLst>
                    <a:ext uri="{9D8B030D-6E8A-4147-A177-3AD203B41FA5}">
                      <a16:colId xmlns:a16="http://schemas.microsoft.com/office/drawing/2014/main" val="2948321392"/>
                    </a:ext>
                  </a:extLst>
                </a:gridCol>
                <a:gridCol w="1745814">
                  <a:extLst>
                    <a:ext uri="{9D8B030D-6E8A-4147-A177-3AD203B41FA5}">
                      <a16:colId xmlns:a16="http://schemas.microsoft.com/office/drawing/2014/main" val="2365273374"/>
                    </a:ext>
                  </a:extLst>
                </a:gridCol>
                <a:gridCol w="1583174">
                  <a:extLst>
                    <a:ext uri="{9D8B030D-6E8A-4147-A177-3AD203B41FA5}">
                      <a16:colId xmlns:a16="http://schemas.microsoft.com/office/drawing/2014/main" val="503999892"/>
                    </a:ext>
                  </a:extLst>
                </a:gridCol>
                <a:gridCol w="1583174">
                  <a:extLst>
                    <a:ext uri="{9D8B030D-6E8A-4147-A177-3AD203B41FA5}">
                      <a16:colId xmlns:a16="http://schemas.microsoft.com/office/drawing/2014/main" val="1444785696"/>
                    </a:ext>
                  </a:extLst>
                </a:gridCol>
              </a:tblGrid>
              <a:tr h="843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929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78496"/>
                  </a:ext>
                </a:extLst>
              </a:tr>
              <a:tr h="341825">
                <a:tc>
                  <a:txBody>
                    <a:bodyPr/>
                    <a:lstStyle/>
                    <a:p>
                      <a:pPr algn="l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363963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4552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52624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57735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72230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9546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5734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276259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84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76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53E42B-63BD-4D1E-8535-394F7D8C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Energy Savings by Application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27B86-89D2-C7BC-1CA6-0C9DB3F2F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12</a:t>
            </a:fld>
            <a:endParaRPr lang="en-US" spc="-2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CF687-36D0-390B-47F3-8213B13E2B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A47DC-3CE7-EAD7-48D1-B3F873D0B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34" y="2062252"/>
            <a:ext cx="3393718" cy="33937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B91D85-DE32-E042-106F-FE70F875AF72}"/>
              </a:ext>
            </a:extLst>
          </p:cNvPr>
          <p:cNvSpPr txBox="1">
            <a:spLocks/>
          </p:cNvSpPr>
          <p:nvPr/>
        </p:nvSpPr>
        <p:spPr>
          <a:xfrm>
            <a:off x="7403687" y="2625994"/>
            <a:ext cx="2843212" cy="244567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XX%</a:t>
            </a:r>
          </a:p>
          <a:p>
            <a:pPr algn="ctr"/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Sed id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lectus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sollicitudin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,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eleifend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nisl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sed, mal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ipsumdol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3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D793D8-457E-AFE3-43DA-29AFE2ABD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>
          <a:xfrm flipH="1">
            <a:off x="0" y="0"/>
            <a:ext cx="12260424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" y="0"/>
            <a:ext cx="7878445" cy="6858000"/>
            <a:chOff x="3" y="0"/>
            <a:chExt cx="7878445" cy="6858000"/>
          </a:xfrm>
        </p:grpSpPr>
        <p:sp>
          <p:nvSpPr>
            <p:cNvPr id="5" name="object 5"/>
            <p:cNvSpPr/>
            <p:nvPr/>
          </p:nvSpPr>
          <p:spPr>
            <a:xfrm>
              <a:off x="254000" y="6461493"/>
              <a:ext cx="1003300" cy="142875"/>
            </a:xfrm>
            <a:custGeom>
              <a:avLst/>
              <a:gdLst/>
              <a:ahLst/>
              <a:cxnLst/>
              <a:rect l="l" t="t" r="r" b="b"/>
              <a:pathLst>
                <a:path w="1003300" h="142875">
                  <a:moveTo>
                    <a:pt x="98183" y="89611"/>
                  </a:moveTo>
                  <a:lnTo>
                    <a:pt x="94983" y="68173"/>
                  </a:lnTo>
                  <a:lnTo>
                    <a:pt x="89649" y="58178"/>
                  </a:lnTo>
                  <a:lnTo>
                    <a:pt x="86106" y="51536"/>
                  </a:lnTo>
                  <a:lnTo>
                    <a:pt x="72402" y="40576"/>
                  </a:lnTo>
                  <a:lnTo>
                    <a:pt x="71247" y="40322"/>
                  </a:lnTo>
                  <a:lnTo>
                    <a:pt x="71247" y="89611"/>
                  </a:lnTo>
                  <a:lnTo>
                    <a:pt x="69837" y="102552"/>
                  </a:lnTo>
                  <a:lnTo>
                    <a:pt x="65735" y="112179"/>
                  </a:lnTo>
                  <a:lnTo>
                    <a:pt x="59055" y="118186"/>
                  </a:lnTo>
                  <a:lnTo>
                    <a:pt x="49961" y="120256"/>
                  </a:lnTo>
                  <a:lnTo>
                    <a:pt x="39954" y="118135"/>
                  </a:lnTo>
                  <a:lnTo>
                    <a:pt x="32397" y="112102"/>
                  </a:lnTo>
                  <a:lnTo>
                    <a:pt x="27622" y="102628"/>
                  </a:lnTo>
                  <a:lnTo>
                    <a:pt x="25958" y="90195"/>
                  </a:lnTo>
                  <a:lnTo>
                    <a:pt x="27203" y="77368"/>
                  </a:lnTo>
                  <a:lnTo>
                    <a:pt x="31178" y="67233"/>
                  </a:lnTo>
                  <a:lnTo>
                    <a:pt x="38315" y="60566"/>
                  </a:lnTo>
                  <a:lnTo>
                    <a:pt x="48996" y="58178"/>
                  </a:lnTo>
                  <a:lnTo>
                    <a:pt x="58737" y="60477"/>
                  </a:lnTo>
                  <a:lnTo>
                    <a:pt x="65684" y="66941"/>
                  </a:lnTo>
                  <a:lnTo>
                    <a:pt x="69862" y="76873"/>
                  </a:lnTo>
                  <a:lnTo>
                    <a:pt x="71247" y="89611"/>
                  </a:lnTo>
                  <a:lnTo>
                    <a:pt x="71247" y="40322"/>
                  </a:lnTo>
                  <a:lnTo>
                    <a:pt x="55041" y="36703"/>
                  </a:lnTo>
                  <a:lnTo>
                    <a:pt x="45605" y="37833"/>
                  </a:lnTo>
                  <a:lnTo>
                    <a:pt x="37947" y="40970"/>
                  </a:lnTo>
                  <a:lnTo>
                    <a:pt x="31851" y="45681"/>
                  </a:lnTo>
                  <a:lnTo>
                    <a:pt x="27127" y="51536"/>
                  </a:lnTo>
                  <a:lnTo>
                    <a:pt x="26543" y="51536"/>
                  </a:lnTo>
                  <a:lnTo>
                    <a:pt x="26543" y="12"/>
                  </a:lnTo>
                  <a:lnTo>
                    <a:pt x="0" y="12"/>
                  </a:lnTo>
                  <a:lnTo>
                    <a:pt x="0" y="139585"/>
                  </a:lnTo>
                  <a:lnTo>
                    <a:pt x="25565" y="139585"/>
                  </a:lnTo>
                  <a:lnTo>
                    <a:pt x="25565" y="127088"/>
                  </a:lnTo>
                  <a:lnTo>
                    <a:pt x="25958" y="127088"/>
                  </a:lnTo>
                  <a:lnTo>
                    <a:pt x="31115" y="133451"/>
                  </a:lnTo>
                  <a:lnTo>
                    <a:pt x="37820" y="138315"/>
                  </a:lnTo>
                  <a:lnTo>
                    <a:pt x="46050" y="141414"/>
                  </a:lnTo>
                  <a:lnTo>
                    <a:pt x="55829" y="142506"/>
                  </a:lnTo>
                  <a:lnTo>
                    <a:pt x="73075" y="138798"/>
                  </a:lnTo>
                  <a:lnTo>
                    <a:pt x="86448" y="128206"/>
                  </a:lnTo>
                  <a:lnTo>
                    <a:pt x="87033" y="127088"/>
                  </a:lnTo>
                  <a:lnTo>
                    <a:pt x="90576" y="120256"/>
                  </a:lnTo>
                  <a:lnTo>
                    <a:pt x="95110" y="111544"/>
                  </a:lnTo>
                  <a:lnTo>
                    <a:pt x="98183" y="89611"/>
                  </a:lnTo>
                  <a:close/>
                </a:path>
                <a:path w="1003300" h="142875">
                  <a:moveTo>
                    <a:pt x="203403" y="97028"/>
                  </a:moveTo>
                  <a:lnTo>
                    <a:pt x="201015" y="78663"/>
                  </a:lnTo>
                  <a:lnTo>
                    <a:pt x="200215" y="72529"/>
                  </a:lnTo>
                  <a:lnTo>
                    <a:pt x="192633" y="57200"/>
                  </a:lnTo>
                  <a:lnTo>
                    <a:pt x="190792" y="53467"/>
                  </a:lnTo>
                  <a:lnTo>
                    <a:pt x="175679" y="41402"/>
                  </a:lnTo>
                  <a:lnTo>
                    <a:pt x="175679" y="78663"/>
                  </a:lnTo>
                  <a:lnTo>
                    <a:pt x="131165" y="78663"/>
                  </a:lnTo>
                  <a:lnTo>
                    <a:pt x="133819" y="69799"/>
                  </a:lnTo>
                  <a:lnTo>
                    <a:pt x="138404" y="63030"/>
                  </a:lnTo>
                  <a:lnTo>
                    <a:pt x="145173" y="58724"/>
                  </a:lnTo>
                  <a:lnTo>
                    <a:pt x="154406" y="57200"/>
                  </a:lnTo>
                  <a:lnTo>
                    <a:pt x="162725" y="58775"/>
                  </a:lnTo>
                  <a:lnTo>
                    <a:pt x="169291" y="63182"/>
                  </a:lnTo>
                  <a:lnTo>
                    <a:pt x="173723" y="69964"/>
                  </a:lnTo>
                  <a:lnTo>
                    <a:pt x="175679" y="78663"/>
                  </a:lnTo>
                  <a:lnTo>
                    <a:pt x="175679" y="41402"/>
                  </a:lnTo>
                  <a:lnTo>
                    <a:pt x="175323" y="41109"/>
                  </a:lnTo>
                  <a:lnTo>
                    <a:pt x="154012" y="36703"/>
                  </a:lnTo>
                  <a:lnTo>
                    <a:pt x="133946" y="40767"/>
                  </a:lnTo>
                  <a:lnTo>
                    <a:pt x="118338" y="51930"/>
                  </a:lnTo>
                  <a:lnTo>
                    <a:pt x="108229" y="68656"/>
                  </a:lnTo>
                  <a:lnTo>
                    <a:pt x="104622" y="89408"/>
                  </a:lnTo>
                  <a:lnTo>
                    <a:pt x="108077" y="110312"/>
                  </a:lnTo>
                  <a:lnTo>
                    <a:pt x="118148" y="127165"/>
                  </a:lnTo>
                  <a:lnTo>
                    <a:pt x="134442" y="138417"/>
                  </a:lnTo>
                  <a:lnTo>
                    <a:pt x="156552" y="142506"/>
                  </a:lnTo>
                  <a:lnTo>
                    <a:pt x="173977" y="139890"/>
                  </a:lnTo>
                  <a:lnTo>
                    <a:pt x="187477" y="132778"/>
                  </a:lnTo>
                  <a:lnTo>
                    <a:pt x="196824" y="122326"/>
                  </a:lnTo>
                  <a:lnTo>
                    <a:pt x="196951" y="122008"/>
                  </a:lnTo>
                  <a:lnTo>
                    <a:pt x="201841" y="109702"/>
                  </a:lnTo>
                  <a:lnTo>
                    <a:pt x="175679" y="109702"/>
                  </a:lnTo>
                  <a:lnTo>
                    <a:pt x="172758" y="117322"/>
                  </a:lnTo>
                  <a:lnTo>
                    <a:pt x="166700" y="122008"/>
                  </a:lnTo>
                  <a:lnTo>
                    <a:pt x="156349" y="122008"/>
                  </a:lnTo>
                  <a:lnTo>
                    <a:pt x="146291" y="120281"/>
                  </a:lnTo>
                  <a:lnTo>
                    <a:pt x="138671" y="115303"/>
                  </a:lnTo>
                  <a:lnTo>
                    <a:pt x="133489" y="107442"/>
                  </a:lnTo>
                  <a:lnTo>
                    <a:pt x="130784" y="97028"/>
                  </a:lnTo>
                  <a:lnTo>
                    <a:pt x="203403" y="97028"/>
                  </a:lnTo>
                  <a:close/>
                </a:path>
                <a:path w="1003300" h="142875">
                  <a:moveTo>
                    <a:pt x="260604" y="119862"/>
                  </a:moveTo>
                  <a:lnTo>
                    <a:pt x="256108" y="120065"/>
                  </a:lnTo>
                  <a:lnTo>
                    <a:pt x="246938" y="120065"/>
                  </a:lnTo>
                  <a:lnTo>
                    <a:pt x="242836" y="117525"/>
                  </a:lnTo>
                  <a:lnTo>
                    <a:pt x="242836" y="57010"/>
                  </a:lnTo>
                  <a:lnTo>
                    <a:pt x="260007" y="57010"/>
                  </a:lnTo>
                  <a:lnTo>
                    <a:pt x="260007" y="39433"/>
                  </a:lnTo>
                  <a:lnTo>
                    <a:pt x="242836" y="39433"/>
                  </a:lnTo>
                  <a:lnTo>
                    <a:pt x="242836" y="8204"/>
                  </a:lnTo>
                  <a:lnTo>
                    <a:pt x="216865" y="8204"/>
                  </a:lnTo>
                  <a:lnTo>
                    <a:pt x="216865" y="39433"/>
                  </a:lnTo>
                  <a:lnTo>
                    <a:pt x="203009" y="39433"/>
                  </a:lnTo>
                  <a:lnTo>
                    <a:pt x="203009" y="57010"/>
                  </a:lnTo>
                  <a:lnTo>
                    <a:pt x="216865" y="57010"/>
                  </a:lnTo>
                  <a:lnTo>
                    <a:pt x="216865" y="115760"/>
                  </a:lnTo>
                  <a:lnTo>
                    <a:pt x="219290" y="127508"/>
                  </a:lnTo>
                  <a:lnTo>
                    <a:pt x="225602" y="134874"/>
                  </a:lnTo>
                  <a:lnTo>
                    <a:pt x="234327" y="138684"/>
                  </a:lnTo>
                  <a:lnTo>
                    <a:pt x="244005" y="139776"/>
                  </a:lnTo>
                  <a:lnTo>
                    <a:pt x="254546" y="139776"/>
                  </a:lnTo>
                  <a:lnTo>
                    <a:pt x="260604" y="139382"/>
                  </a:lnTo>
                  <a:lnTo>
                    <a:pt x="260604" y="120065"/>
                  </a:lnTo>
                  <a:lnTo>
                    <a:pt x="260604" y="119862"/>
                  </a:lnTo>
                  <a:close/>
                </a:path>
                <a:path w="1003300" h="142875">
                  <a:moveTo>
                    <a:pt x="325412" y="119862"/>
                  </a:moveTo>
                  <a:lnTo>
                    <a:pt x="320916" y="120065"/>
                  </a:lnTo>
                  <a:lnTo>
                    <a:pt x="311746" y="120065"/>
                  </a:lnTo>
                  <a:lnTo>
                    <a:pt x="307644" y="117525"/>
                  </a:lnTo>
                  <a:lnTo>
                    <a:pt x="307644" y="57010"/>
                  </a:lnTo>
                  <a:lnTo>
                    <a:pt x="324815" y="57010"/>
                  </a:lnTo>
                  <a:lnTo>
                    <a:pt x="324815" y="39433"/>
                  </a:lnTo>
                  <a:lnTo>
                    <a:pt x="307644" y="39433"/>
                  </a:lnTo>
                  <a:lnTo>
                    <a:pt x="307644" y="8204"/>
                  </a:lnTo>
                  <a:lnTo>
                    <a:pt x="281673" y="8204"/>
                  </a:lnTo>
                  <a:lnTo>
                    <a:pt x="281673" y="39433"/>
                  </a:lnTo>
                  <a:lnTo>
                    <a:pt x="267817" y="39433"/>
                  </a:lnTo>
                  <a:lnTo>
                    <a:pt x="267817" y="57010"/>
                  </a:lnTo>
                  <a:lnTo>
                    <a:pt x="281673" y="57010"/>
                  </a:lnTo>
                  <a:lnTo>
                    <a:pt x="281673" y="115760"/>
                  </a:lnTo>
                  <a:lnTo>
                    <a:pt x="284099" y="127508"/>
                  </a:lnTo>
                  <a:lnTo>
                    <a:pt x="290410" y="134874"/>
                  </a:lnTo>
                  <a:lnTo>
                    <a:pt x="299135" y="138684"/>
                  </a:lnTo>
                  <a:lnTo>
                    <a:pt x="308813" y="139776"/>
                  </a:lnTo>
                  <a:lnTo>
                    <a:pt x="319354" y="139776"/>
                  </a:lnTo>
                  <a:lnTo>
                    <a:pt x="325412" y="139382"/>
                  </a:lnTo>
                  <a:lnTo>
                    <a:pt x="325412" y="120065"/>
                  </a:lnTo>
                  <a:lnTo>
                    <a:pt x="325412" y="119862"/>
                  </a:lnTo>
                  <a:close/>
                </a:path>
                <a:path w="1003300" h="142875">
                  <a:moveTo>
                    <a:pt x="427507" y="97028"/>
                  </a:moveTo>
                  <a:lnTo>
                    <a:pt x="416737" y="57200"/>
                  </a:lnTo>
                  <a:lnTo>
                    <a:pt x="399783" y="41414"/>
                  </a:lnTo>
                  <a:lnTo>
                    <a:pt x="399783" y="78663"/>
                  </a:lnTo>
                  <a:lnTo>
                    <a:pt x="355269" y="78663"/>
                  </a:lnTo>
                  <a:lnTo>
                    <a:pt x="357911" y="69799"/>
                  </a:lnTo>
                  <a:lnTo>
                    <a:pt x="362496" y="63030"/>
                  </a:lnTo>
                  <a:lnTo>
                    <a:pt x="369277" y="58724"/>
                  </a:lnTo>
                  <a:lnTo>
                    <a:pt x="378510" y="57200"/>
                  </a:lnTo>
                  <a:lnTo>
                    <a:pt x="386829" y="58775"/>
                  </a:lnTo>
                  <a:lnTo>
                    <a:pt x="393382" y="63182"/>
                  </a:lnTo>
                  <a:lnTo>
                    <a:pt x="397827" y="69964"/>
                  </a:lnTo>
                  <a:lnTo>
                    <a:pt x="399783" y="78663"/>
                  </a:lnTo>
                  <a:lnTo>
                    <a:pt x="399783" y="41414"/>
                  </a:lnTo>
                  <a:lnTo>
                    <a:pt x="399415" y="41109"/>
                  </a:lnTo>
                  <a:lnTo>
                    <a:pt x="378117" y="36703"/>
                  </a:lnTo>
                  <a:lnTo>
                    <a:pt x="358038" y="40767"/>
                  </a:lnTo>
                  <a:lnTo>
                    <a:pt x="342430" y="51930"/>
                  </a:lnTo>
                  <a:lnTo>
                    <a:pt x="332320" y="68656"/>
                  </a:lnTo>
                  <a:lnTo>
                    <a:pt x="328726" y="89408"/>
                  </a:lnTo>
                  <a:lnTo>
                    <a:pt x="332168" y="110312"/>
                  </a:lnTo>
                  <a:lnTo>
                    <a:pt x="342239" y="127165"/>
                  </a:lnTo>
                  <a:lnTo>
                    <a:pt x="358533" y="138417"/>
                  </a:lnTo>
                  <a:lnTo>
                    <a:pt x="380657" y="142506"/>
                  </a:lnTo>
                  <a:lnTo>
                    <a:pt x="398081" y="139890"/>
                  </a:lnTo>
                  <a:lnTo>
                    <a:pt x="411568" y="132778"/>
                  </a:lnTo>
                  <a:lnTo>
                    <a:pt x="420928" y="122326"/>
                  </a:lnTo>
                  <a:lnTo>
                    <a:pt x="421055" y="122008"/>
                  </a:lnTo>
                  <a:lnTo>
                    <a:pt x="425945" y="109702"/>
                  </a:lnTo>
                  <a:lnTo>
                    <a:pt x="399783" y="109702"/>
                  </a:lnTo>
                  <a:lnTo>
                    <a:pt x="396862" y="117322"/>
                  </a:lnTo>
                  <a:lnTo>
                    <a:pt x="390804" y="122008"/>
                  </a:lnTo>
                  <a:lnTo>
                    <a:pt x="380453" y="122008"/>
                  </a:lnTo>
                  <a:lnTo>
                    <a:pt x="370395" y="120281"/>
                  </a:lnTo>
                  <a:lnTo>
                    <a:pt x="362762" y="115303"/>
                  </a:lnTo>
                  <a:lnTo>
                    <a:pt x="357581" y="107442"/>
                  </a:lnTo>
                  <a:lnTo>
                    <a:pt x="354888" y="97028"/>
                  </a:lnTo>
                  <a:lnTo>
                    <a:pt x="427507" y="97028"/>
                  </a:lnTo>
                  <a:close/>
                </a:path>
                <a:path w="1003300" h="142875">
                  <a:moveTo>
                    <a:pt x="492899" y="39052"/>
                  </a:moveTo>
                  <a:lnTo>
                    <a:pt x="491337" y="38468"/>
                  </a:lnTo>
                  <a:lnTo>
                    <a:pt x="489572" y="38265"/>
                  </a:lnTo>
                  <a:lnTo>
                    <a:pt x="486651" y="38265"/>
                  </a:lnTo>
                  <a:lnTo>
                    <a:pt x="478713" y="39357"/>
                  </a:lnTo>
                  <a:lnTo>
                    <a:pt x="472224" y="42608"/>
                  </a:lnTo>
                  <a:lnTo>
                    <a:pt x="466801" y="47980"/>
                  </a:lnTo>
                  <a:lnTo>
                    <a:pt x="462051" y="55448"/>
                  </a:lnTo>
                  <a:lnTo>
                    <a:pt x="461467" y="55448"/>
                  </a:lnTo>
                  <a:lnTo>
                    <a:pt x="461467" y="39446"/>
                  </a:lnTo>
                  <a:lnTo>
                    <a:pt x="435889" y="39446"/>
                  </a:lnTo>
                  <a:lnTo>
                    <a:pt x="435889" y="139585"/>
                  </a:lnTo>
                  <a:lnTo>
                    <a:pt x="462445" y="139585"/>
                  </a:lnTo>
                  <a:lnTo>
                    <a:pt x="462445" y="90779"/>
                  </a:lnTo>
                  <a:lnTo>
                    <a:pt x="464667" y="77177"/>
                  </a:lnTo>
                  <a:lnTo>
                    <a:pt x="470852" y="67970"/>
                  </a:lnTo>
                  <a:lnTo>
                    <a:pt x="480314" y="63030"/>
                  </a:lnTo>
                  <a:lnTo>
                    <a:pt x="492899" y="62280"/>
                  </a:lnTo>
                  <a:lnTo>
                    <a:pt x="492899" y="39052"/>
                  </a:lnTo>
                  <a:close/>
                </a:path>
                <a:path w="1003300" h="142875">
                  <a:moveTo>
                    <a:pt x="601624" y="89611"/>
                  </a:moveTo>
                  <a:lnTo>
                    <a:pt x="598424" y="68173"/>
                  </a:lnTo>
                  <a:lnTo>
                    <a:pt x="593090" y="58178"/>
                  </a:lnTo>
                  <a:lnTo>
                    <a:pt x="589546" y="51536"/>
                  </a:lnTo>
                  <a:lnTo>
                    <a:pt x="575843" y="40576"/>
                  </a:lnTo>
                  <a:lnTo>
                    <a:pt x="574687" y="40322"/>
                  </a:lnTo>
                  <a:lnTo>
                    <a:pt x="574687" y="89611"/>
                  </a:lnTo>
                  <a:lnTo>
                    <a:pt x="573290" y="102552"/>
                  </a:lnTo>
                  <a:lnTo>
                    <a:pt x="569175" y="112179"/>
                  </a:lnTo>
                  <a:lnTo>
                    <a:pt x="562508" y="118186"/>
                  </a:lnTo>
                  <a:lnTo>
                    <a:pt x="553415" y="120256"/>
                  </a:lnTo>
                  <a:lnTo>
                    <a:pt x="543407" y="118135"/>
                  </a:lnTo>
                  <a:lnTo>
                    <a:pt x="535851" y="112102"/>
                  </a:lnTo>
                  <a:lnTo>
                    <a:pt x="531063" y="102628"/>
                  </a:lnTo>
                  <a:lnTo>
                    <a:pt x="529399" y="90195"/>
                  </a:lnTo>
                  <a:lnTo>
                    <a:pt x="530644" y="77368"/>
                  </a:lnTo>
                  <a:lnTo>
                    <a:pt x="534619" y="67233"/>
                  </a:lnTo>
                  <a:lnTo>
                    <a:pt x="541756" y="60566"/>
                  </a:lnTo>
                  <a:lnTo>
                    <a:pt x="552437" y="58178"/>
                  </a:lnTo>
                  <a:lnTo>
                    <a:pt x="562178" y="60477"/>
                  </a:lnTo>
                  <a:lnTo>
                    <a:pt x="569125" y="66941"/>
                  </a:lnTo>
                  <a:lnTo>
                    <a:pt x="573303" y="76873"/>
                  </a:lnTo>
                  <a:lnTo>
                    <a:pt x="574687" y="89611"/>
                  </a:lnTo>
                  <a:lnTo>
                    <a:pt x="574687" y="40322"/>
                  </a:lnTo>
                  <a:lnTo>
                    <a:pt x="558482" y="36703"/>
                  </a:lnTo>
                  <a:lnTo>
                    <a:pt x="549046" y="37833"/>
                  </a:lnTo>
                  <a:lnTo>
                    <a:pt x="541388" y="40970"/>
                  </a:lnTo>
                  <a:lnTo>
                    <a:pt x="535292" y="45681"/>
                  </a:lnTo>
                  <a:lnTo>
                    <a:pt x="530567" y="51536"/>
                  </a:lnTo>
                  <a:lnTo>
                    <a:pt x="529983" y="51536"/>
                  </a:lnTo>
                  <a:lnTo>
                    <a:pt x="529983" y="12"/>
                  </a:lnTo>
                  <a:lnTo>
                    <a:pt x="503440" y="12"/>
                  </a:lnTo>
                  <a:lnTo>
                    <a:pt x="503440" y="139585"/>
                  </a:lnTo>
                  <a:lnTo>
                    <a:pt x="529005" y="139585"/>
                  </a:lnTo>
                  <a:lnTo>
                    <a:pt x="529005" y="127088"/>
                  </a:lnTo>
                  <a:lnTo>
                    <a:pt x="529399" y="127088"/>
                  </a:lnTo>
                  <a:lnTo>
                    <a:pt x="534555" y="133451"/>
                  </a:lnTo>
                  <a:lnTo>
                    <a:pt x="541261" y="138315"/>
                  </a:lnTo>
                  <a:lnTo>
                    <a:pt x="549490" y="141414"/>
                  </a:lnTo>
                  <a:lnTo>
                    <a:pt x="559269" y="142506"/>
                  </a:lnTo>
                  <a:lnTo>
                    <a:pt x="576516" y="138798"/>
                  </a:lnTo>
                  <a:lnTo>
                    <a:pt x="589889" y="128206"/>
                  </a:lnTo>
                  <a:lnTo>
                    <a:pt x="590473" y="127088"/>
                  </a:lnTo>
                  <a:lnTo>
                    <a:pt x="594017" y="120256"/>
                  </a:lnTo>
                  <a:lnTo>
                    <a:pt x="598551" y="111544"/>
                  </a:lnTo>
                  <a:lnTo>
                    <a:pt x="601624" y="89611"/>
                  </a:lnTo>
                  <a:close/>
                </a:path>
                <a:path w="1003300" h="142875">
                  <a:moveTo>
                    <a:pt x="668007" y="39052"/>
                  </a:moveTo>
                  <a:lnTo>
                    <a:pt x="666445" y="38468"/>
                  </a:lnTo>
                  <a:lnTo>
                    <a:pt x="664679" y="38265"/>
                  </a:lnTo>
                  <a:lnTo>
                    <a:pt x="661758" y="38265"/>
                  </a:lnTo>
                  <a:lnTo>
                    <a:pt x="653821" y="39357"/>
                  </a:lnTo>
                  <a:lnTo>
                    <a:pt x="647331" y="42608"/>
                  </a:lnTo>
                  <a:lnTo>
                    <a:pt x="641908" y="47980"/>
                  </a:lnTo>
                  <a:lnTo>
                    <a:pt x="637159" y="55448"/>
                  </a:lnTo>
                  <a:lnTo>
                    <a:pt x="636574" y="55448"/>
                  </a:lnTo>
                  <a:lnTo>
                    <a:pt x="636574" y="39446"/>
                  </a:lnTo>
                  <a:lnTo>
                    <a:pt x="610997" y="39446"/>
                  </a:lnTo>
                  <a:lnTo>
                    <a:pt x="610997" y="139585"/>
                  </a:lnTo>
                  <a:lnTo>
                    <a:pt x="637552" y="139585"/>
                  </a:lnTo>
                  <a:lnTo>
                    <a:pt x="637552" y="90779"/>
                  </a:lnTo>
                  <a:lnTo>
                    <a:pt x="639775" y="77177"/>
                  </a:lnTo>
                  <a:lnTo>
                    <a:pt x="645960" y="67970"/>
                  </a:lnTo>
                  <a:lnTo>
                    <a:pt x="655421" y="63030"/>
                  </a:lnTo>
                  <a:lnTo>
                    <a:pt x="668007" y="62280"/>
                  </a:lnTo>
                  <a:lnTo>
                    <a:pt x="668007" y="39052"/>
                  </a:lnTo>
                  <a:close/>
                </a:path>
                <a:path w="1003300" h="142875">
                  <a:moveTo>
                    <a:pt x="705104" y="39433"/>
                  </a:moveTo>
                  <a:lnTo>
                    <a:pt x="678548" y="39433"/>
                  </a:lnTo>
                  <a:lnTo>
                    <a:pt x="678548" y="139585"/>
                  </a:lnTo>
                  <a:lnTo>
                    <a:pt x="705104" y="139585"/>
                  </a:lnTo>
                  <a:lnTo>
                    <a:pt x="705104" y="39433"/>
                  </a:lnTo>
                  <a:close/>
                </a:path>
                <a:path w="1003300" h="142875">
                  <a:moveTo>
                    <a:pt x="705104" y="0"/>
                  </a:moveTo>
                  <a:lnTo>
                    <a:pt x="678548" y="0"/>
                  </a:lnTo>
                  <a:lnTo>
                    <a:pt x="678548" y="23812"/>
                  </a:lnTo>
                  <a:lnTo>
                    <a:pt x="705104" y="23812"/>
                  </a:lnTo>
                  <a:lnTo>
                    <a:pt x="705104" y="0"/>
                  </a:lnTo>
                  <a:close/>
                </a:path>
                <a:path w="1003300" h="142875">
                  <a:moveTo>
                    <a:pt x="809917" y="104254"/>
                  </a:moveTo>
                  <a:lnTo>
                    <a:pt x="784352" y="104254"/>
                  </a:lnTo>
                  <a:lnTo>
                    <a:pt x="781977" y="111671"/>
                  </a:lnTo>
                  <a:lnTo>
                    <a:pt x="777659" y="116979"/>
                  </a:lnTo>
                  <a:lnTo>
                    <a:pt x="771664" y="120167"/>
                  </a:lnTo>
                  <a:lnTo>
                    <a:pt x="764235" y="121234"/>
                  </a:lnTo>
                  <a:lnTo>
                    <a:pt x="753681" y="118948"/>
                  </a:lnTo>
                  <a:lnTo>
                    <a:pt x="746252" y="112522"/>
                  </a:lnTo>
                  <a:lnTo>
                    <a:pt x="741857" y="102539"/>
                  </a:lnTo>
                  <a:lnTo>
                    <a:pt x="740422" y="89611"/>
                  </a:lnTo>
                  <a:lnTo>
                    <a:pt x="741946" y="76517"/>
                  </a:lnTo>
                  <a:lnTo>
                    <a:pt x="746518" y="66548"/>
                  </a:lnTo>
                  <a:lnTo>
                    <a:pt x="754087" y="60210"/>
                  </a:lnTo>
                  <a:lnTo>
                    <a:pt x="764628" y="57988"/>
                  </a:lnTo>
                  <a:lnTo>
                    <a:pt x="774395" y="57988"/>
                  </a:lnTo>
                  <a:lnTo>
                    <a:pt x="781227" y="64617"/>
                  </a:lnTo>
                  <a:lnTo>
                    <a:pt x="782980" y="73406"/>
                  </a:lnTo>
                  <a:lnTo>
                    <a:pt x="808939" y="73406"/>
                  </a:lnTo>
                  <a:lnTo>
                    <a:pt x="803998" y="58521"/>
                  </a:lnTo>
                  <a:lnTo>
                    <a:pt x="794613" y="46926"/>
                  </a:lnTo>
                  <a:lnTo>
                    <a:pt x="781024" y="39382"/>
                  </a:lnTo>
                  <a:lnTo>
                    <a:pt x="763460" y="36703"/>
                  </a:lnTo>
                  <a:lnTo>
                    <a:pt x="742797" y="40767"/>
                  </a:lnTo>
                  <a:lnTo>
                    <a:pt x="727049" y="51955"/>
                  </a:lnTo>
                  <a:lnTo>
                    <a:pt x="717003" y="68745"/>
                  </a:lnTo>
                  <a:lnTo>
                    <a:pt x="713486" y="89611"/>
                  </a:lnTo>
                  <a:lnTo>
                    <a:pt x="717054" y="110477"/>
                  </a:lnTo>
                  <a:lnTo>
                    <a:pt x="727290" y="127266"/>
                  </a:lnTo>
                  <a:lnTo>
                    <a:pt x="743470" y="138455"/>
                  </a:lnTo>
                  <a:lnTo>
                    <a:pt x="764832" y="142519"/>
                  </a:lnTo>
                  <a:lnTo>
                    <a:pt x="782904" y="139534"/>
                  </a:lnTo>
                  <a:lnTo>
                    <a:pt x="796747" y="131368"/>
                  </a:lnTo>
                  <a:lnTo>
                    <a:pt x="805891" y="119214"/>
                  </a:lnTo>
                  <a:lnTo>
                    <a:pt x="809917" y="104254"/>
                  </a:lnTo>
                  <a:close/>
                </a:path>
                <a:path w="1003300" h="142875">
                  <a:moveTo>
                    <a:pt x="917676" y="139585"/>
                  </a:moveTo>
                  <a:lnTo>
                    <a:pt x="876287" y="77508"/>
                  </a:lnTo>
                  <a:lnTo>
                    <a:pt x="913180" y="39433"/>
                  </a:lnTo>
                  <a:lnTo>
                    <a:pt x="881367" y="39433"/>
                  </a:lnTo>
                  <a:lnTo>
                    <a:pt x="845832" y="77317"/>
                  </a:lnTo>
                  <a:lnTo>
                    <a:pt x="845832" y="12"/>
                  </a:lnTo>
                  <a:lnTo>
                    <a:pt x="819480" y="12"/>
                  </a:lnTo>
                  <a:lnTo>
                    <a:pt x="819480" y="139585"/>
                  </a:lnTo>
                  <a:lnTo>
                    <a:pt x="845832" y="139585"/>
                  </a:lnTo>
                  <a:lnTo>
                    <a:pt x="845832" y="105816"/>
                  </a:lnTo>
                  <a:lnTo>
                    <a:pt x="857351" y="93903"/>
                  </a:lnTo>
                  <a:lnTo>
                    <a:pt x="885456" y="139585"/>
                  </a:lnTo>
                  <a:lnTo>
                    <a:pt x="917676" y="139585"/>
                  </a:lnTo>
                  <a:close/>
                </a:path>
                <a:path w="1003300" h="142875">
                  <a:moveTo>
                    <a:pt x="1002995" y="110299"/>
                  </a:moveTo>
                  <a:lnTo>
                    <a:pt x="967651" y="78676"/>
                  </a:lnTo>
                  <a:lnTo>
                    <a:pt x="957338" y="76720"/>
                  </a:lnTo>
                  <a:lnTo>
                    <a:pt x="948537" y="74650"/>
                  </a:lnTo>
                  <a:lnTo>
                    <a:pt x="942416" y="71513"/>
                  </a:lnTo>
                  <a:lnTo>
                    <a:pt x="940130" y="66370"/>
                  </a:lnTo>
                  <a:lnTo>
                    <a:pt x="940130" y="59156"/>
                  </a:lnTo>
                  <a:lnTo>
                    <a:pt x="946962" y="55245"/>
                  </a:lnTo>
                  <a:lnTo>
                    <a:pt x="968629" y="55245"/>
                  </a:lnTo>
                  <a:lnTo>
                    <a:pt x="975461" y="59156"/>
                  </a:lnTo>
                  <a:lnTo>
                    <a:pt x="976630" y="69888"/>
                  </a:lnTo>
                  <a:lnTo>
                    <a:pt x="1000645" y="69888"/>
                  </a:lnTo>
                  <a:lnTo>
                    <a:pt x="996810" y="56222"/>
                  </a:lnTo>
                  <a:lnTo>
                    <a:pt x="988314" y="45758"/>
                  </a:lnTo>
                  <a:lnTo>
                    <a:pt x="975245" y="39065"/>
                  </a:lnTo>
                  <a:lnTo>
                    <a:pt x="957694" y="36703"/>
                  </a:lnTo>
                  <a:lnTo>
                    <a:pt x="941679" y="38658"/>
                  </a:lnTo>
                  <a:lnTo>
                    <a:pt x="928725" y="44589"/>
                  </a:lnTo>
                  <a:lnTo>
                    <a:pt x="920064" y="54571"/>
                  </a:lnTo>
                  <a:lnTo>
                    <a:pt x="916901" y="68719"/>
                  </a:lnTo>
                  <a:lnTo>
                    <a:pt x="919924" y="82181"/>
                  </a:lnTo>
                  <a:lnTo>
                    <a:pt x="927925" y="90728"/>
                  </a:lnTo>
                  <a:lnTo>
                    <a:pt x="939292" y="95846"/>
                  </a:lnTo>
                  <a:lnTo>
                    <a:pt x="952423" y="98983"/>
                  </a:lnTo>
                  <a:lnTo>
                    <a:pt x="962304" y="100863"/>
                  </a:lnTo>
                  <a:lnTo>
                    <a:pt x="970724" y="103047"/>
                  </a:lnTo>
                  <a:lnTo>
                    <a:pt x="976579" y="106527"/>
                  </a:lnTo>
                  <a:lnTo>
                    <a:pt x="978776" y="112255"/>
                  </a:lnTo>
                  <a:lnTo>
                    <a:pt x="978776" y="119278"/>
                  </a:lnTo>
                  <a:lnTo>
                    <a:pt x="972146" y="123774"/>
                  </a:lnTo>
                  <a:lnTo>
                    <a:pt x="960437" y="123774"/>
                  </a:lnTo>
                  <a:lnTo>
                    <a:pt x="952233" y="122796"/>
                  </a:lnTo>
                  <a:lnTo>
                    <a:pt x="945692" y="119799"/>
                  </a:lnTo>
                  <a:lnTo>
                    <a:pt x="941044" y="114630"/>
                  </a:lnTo>
                  <a:lnTo>
                    <a:pt x="938568" y="107175"/>
                  </a:lnTo>
                  <a:lnTo>
                    <a:pt x="913968" y="107175"/>
                  </a:lnTo>
                  <a:lnTo>
                    <a:pt x="917854" y="121678"/>
                  </a:lnTo>
                  <a:lnTo>
                    <a:pt x="927061" y="132816"/>
                  </a:lnTo>
                  <a:lnTo>
                    <a:pt x="941438" y="139979"/>
                  </a:lnTo>
                  <a:lnTo>
                    <a:pt x="960818" y="142506"/>
                  </a:lnTo>
                  <a:lnTo>
                    <a:pt x="977950" y="140296"/>
                  </a:lnTo>
                  <a:lnTo>
                    <a:pt x="991273" y="133946"/>
                  </a:lnTo>
                  <a:lnTo>
                    <a:pt x="999909" y="123812"/>
                  </a:lnTo>
                  <a:lnTo>
                    <a:pt x="1002995" y="110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646" y="6461490"/>
              <a:ext cx="80010" cy="139700"/>
            </a:xfrm>
            <a:custGeom>
              <a:avLst/>
              <a:gdLst/>
              <a:ahLst/>
              <a:cxnLst/>
              <a:rect l="l" t="t" r="r" b="b"/>
              <a:pathLst>
                <a:path w="80009" h="139700">
                  <a:moveTo>
                    <a:pt x="79451" y="0"/>
                  </a:moveTo>
                  <a:lnTo>
                    <a:pt x="52120" y="0"/>
                  </a:lnTo>
                  <a:lnTo>
                    <a:pt x="0" y="139585"/>
                  </a:lnTo>
                  <a:lnTo>
                    <a:pt x="27330" y="139585"/>
                  </a:lnTo>
                  <a:lnTo>
                    <a:pt x="79451" y="0"/>
                  </a:lnTo>
                  <a:close/>
                </a:path>
              </a:pathLst>
            </a:custGeom>
            <a:solidFill>
              <a:srgbClr val="4BB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" y="0"/>
              <a:ext cx="7878445" cy="6858000"/>
            </a:xfrm>
            <a:custGeom>
              <a:avLst/>
              <a:gdLst/>
              <a:ahLst/>
              <a:cxnLst/>
              <a:rect l="l" t="t" r="r" b="b"/>
              <a:pathLst>
                <a:path w="7878445" h="6858000">
                  <a:moveTo>
                    <a:pt x="7878152" y="0"/>
                  </a:moveTo>
                  <a:lnTo>
                    <a:pt x="997800" y="0"/>
                  </a:lnTo>
                  <a:lnTo>
                    <a:pt x="0" y="2656624"/>
                  </a:lnTo>
                  <a:lnTo>
                    <a:pt x="0" y="6858000"/>
                  </a:lnTo>
                  <a:lnTo>
                    <a:pt x="5308688" y="6858000"/>
                  </a:lnTo>
                  <a:lnTo>
                    <a:pt x="7878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6344" y="1115220"/>
            <a:ext cx="5634272" cy="49398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86385" marR="5080">
              <a:lnSpc>
                <a:spcPct val="101200"/>
              </a:lnSpc>
              <a:spcBef>
                <a:spcPts val="60"/>
              </a:spcBef>
            </a:pPr>
            <a:r>
              <a:rPr lang="en-US" sz="3200" dirty="0"/>
              <a:t>Thank you!</a:t>
            </a:r>
            <a:endParaRPr sz="3200" spc="-10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13</a:t>
            </a:fld>
            <a:endParaRPr spc="-25" dirty="0">
              <a:solidFill>
                <a:schemeClr val="bg1"/>
              </a:solidFill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0D65812-3FF9-27B5-BFE8-C8C37A35D7C5}"/>
              </a:ext>
            </a:extLst>
          </p:cNvPr>
          <p:cNvSpPr txBox="1"/>
          <p:nvPr/>
        </p:nvSpPr>
        <p:spPr>
          <a:xfrm>
            <a:off x="1342657" y="2141605"/>
            <a:ext cx="2300605" cy="133228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latin typeface="Helvetica" pitchFamily="2" charset="0"/>
                <a:cs typeface="NHaasGroteskTXPro-75Bd"/>
              </a:rPr>
              <a:t>Firstname</a:t>
            </a:r>
            <a:r>
              <a:rPr sz="1800" b="1" spc="-30" dirty="0">
                <a:latin typeface="Helvetica" pitchFamily="2" charset="0"/>
                <a:cs typeface="NHaasGroteskTXPro-75Bd"/>
              </a:rPr>
              <a:t> </a:t>
            </a:r>
            <a:r>
              <a:rPr sz="1800" b="1" spc="-10" dirty="0">
                <a:latin typeface="Helvetica" pitchFamily="2" charset="0"/>
                <a:cs typeface="NHaasGroteskTXPro-75Bd"/>
              </a:rPr>
              <a:t>Lastname</a:t>
            </a:r>
            <a:endParaRPr sz="1800" b="1" dirty="0">
              <a:latin typeface="Helvetica" pitchFamily="2" charset="0"/>
              <a:cs typeface="NHaasGroteskTXPro-75Bd"/>
            </a:endParaRPr>
          </a:p>
          <a:p>
            <a:pPr marL="7938" marR="396240">
              <a:lnSpc>
                <a:spcPct val="111100"/>
              </a:lnSpc>
            </a:pPr>
            <a:endParaRPr lang="en-US" sz="600" spc="-20" dirty="0">
              <a:latin typeface="Helvetica" pitchFamily="2" charset="0"/>
              <a:cs typeface="Neue Haas Grotesk Text Pro"/>
            </a:endParaRPr>
          </a:p>
          <a:p>
            <a:pPr marL="7938" marR="396240">
              <a:lnSpc>
                <a:spcPct val="111100"/>
              </a:lnSpc>
            </a:pPr>
            <a:r>
              <a:rPr sz="1800" spc="-20" dirty="0" err="1">
                <a:latin typeface="Helvetica" pitchFamily="2" charset="0"/>
                <a:cs typeface="Neue Haas Grotesk Text Pro"/>
              </a:rPr>
              <a:t>Title</a:t>
            </a:r>
            <a:r>
              <a:rPr lang="en-US" spc="500" dirty="0" err="1">
                <a:latin typeface="Helvetica" pitchFamily="2" charset="0"/>
                <a:cs typeface="Neue Haas Grotesk Text Pro"/>
              </a:rPr>
              <a:t>,</a:t>
            </a:r>
            <a:r>
              <a:rPr sz="1800" spc="-10" dirty="0" err="1">
                <a:latin typeface="Helvetica" pitchFamily="2" charset="0"/>
                <a:cs typeface="Neue Haas Grotesk Text Pro"/>
              </a:rPr>
              <a:t>Company</a:t>
            </a:r>
            <a:r>
              <a:rPr sz="1800" spc="-10" dirty="0">
                <a:latin typeface="Helvetica" pitchFamily="2" charset="0"/>
                <a:cs typeface="Neue Haas Grotesk Text Pro"/>
              </a:rPr>
              <a:t> </a:t>
            </a:r>
            <a:r>
              <a:rPr sz="1800" dirty="0">
                <a:latin typeface="Helvetica" pitchFamily="2" charset="0"/>
                <a:cs typeface="Neue Haas Grotesk Text Pro"/>
              </a:rPr>
              <a:t>Email </a:t>
            </a:r>
            <a:r>
              <a:rPr sz="1800" spc="-20" dirty="0">
                <a:latin typeface="Helvetica" pitchFamily="2" charset="0"/>
                <a:cs typeface="Neue Haas Grotesk Text Pro"/>
              </a:rPr>
              <a:t>address </a:t>
            </a:r>
            <a:r>
              <a:rPr sz="1800" dirty="0">
                <a:latin typeface="Helvetica" pitchFamily="2" charset="0"/>
                <a:cs typeface="Neue Haas Grotesk Text Pro"/>
              </a:rPr>
              <a:t>Website</a:t>
            </a:r>
            <a:r>
              <a:rPr sz="1800" spc="-100" dirty="0">
                <a:latin typeface="Helvetica" pitchFamily="2" charset="0"/>
                <a:cs typeface="Neue Haas Grotesk Text Pro"/>
              </a:rPr>
              <a:t> </a:t>
            </a:r>
            <a:r>
              <a:rPr sz="1800" spc="-25" dirty="0">
                <a:latin typeface="Helvetica" pitchFamily="2" charset="0"/>
                <a:cs typeface="Neue Haas Grotesk Text Pro"/>
              </a:rPr>
              <a:t>URL</a:t>
            </a:r>
            <a:endParaRPr sz="1800" dirty="0">
              <a:latin typeface="Helvetica" pitchFamily="2" charset="0"/>
              <a:cs typeface="Neue Haas Grotesk Text Pro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EE69E435-117E-4E75-EFCF-805F39B18106}"/>
              </a:ext>
            </a:extLst>
          </p:cNvPr>
          <p:cNvSpPr txBox="1"/>
          <p:nvPr/>
        </p:nvSpPr>
        <p:spPr>
          <a:xfrm>
            <a:off x="1342657" y="3779463"/>
            <a:ext cx="2300605" cy="136062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sz="1800" b="1" dirty="0" err="1">
                <a:latin typeface="Helvetica" pitchFamily="2" charset="0"/>
                <a:cs typeface="NHaasGroteskTXPro-75Bd"/>
              </a:rPr>
              <a:t>Firstname</a:t>
            </a:r>
            <a:r>
              <a:rPr sz="1800" b="1" spc="-30" dirty="0">
                <a:latin typeface="Helvetica" pitchFamily="2" charset="0"/>
                <a:cs typeface="NHaasGroteskTXPro-75Bd"/>
              </a:rPr>
              <a:t> </a:t>
            </a:r>
            <a:r>
              <a:rPr sz="1800" b="1" spc="-10" dirty="0" err="1">
                <a:latin typeface="Helvetica" pitchFamily="2" charset="0"/>
                <a:cs typeface="NHaasGroteskTXPro-75Bd"/>
              </a:rPr>
              <a:t>Lastname</a:t>
            </a:r>
            <a:endParaRPr lang="en-US" sz="1800" b="1" spc="-10" dirty="0">
              <a:latin typeface="Helvetica" pitchFamily="2" charset="0"/>
              <a:cs typeface="NHaasGroteskTXPro-75Bd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600" b="1" dirty="0">
              <a:latin typeface="Helvetica" pitchFamily="2" charset="0"/>
              <a:cs typeface="NHaasGroteskTXPro-75Bd"/>
            </a:endParaRPr>
          </a:p>
          <a:p>
            <a:pPr marL="7938" marR="396240">
              <a:lnSpc>
                <a:spcPct val="111100"/>
              </a:lnSpc>
            </a:pPr>
            <a:r>
              <a:rPr sz="1800" spc="-20" dirty="0" err="1">
                <a:latin typeface="Helvetica" pitchFamily="2" charset="0"/>
                <a:cs typeface="Neue Haas Grotesk Text Pro"/>
              </a:rPr>
              <a:t>Title</a:t>
            </a:r>
            <a:r>
              <a:rPr lang="en-US" spc="500" dirty="0" err="1">
                <a:latin typeface="Helvetica" pitchFamily="2" charset="0"/>
                <a:cs typeface="Neue Haas Grotesk Text Pro"/>
              </a:rPr>
              <a:t>,</a:t>
            </a:r>
            <a:r>
              <a:rPr sz="1800" spc="-10" dirty="0" err="1">
                <a:latin typeface="Helvetica" pitchFamily="2" charset="0"/>
                <a:cs typeface="Neue Haas Grotesk Text Pro"/>
              </a:rPr>
              <a:t>Company</a:t>
            </a:r>
            <a:r>
              <a:rPr sz="1800" spc="-10" dirty="0">
                <a:latin typeface="Helvetica" pitchFamily="2" charset="0"/>
                <a:cs typeface="Neue Haas Grotesk Text Pro"/>
              </a:rPr>
              <a:t> </a:t>
            </a:r>
            <a:r>
              <a:rPr sz="1800" dirty="0">
                <a:latin typeface="Helvetica" pitchFamily="2" charset="0"/>
                <a:cs typeface="Neue Haas Grotesk Text Pro"/>
              </a:rPr>
              <a:t>Email </a:t>
            </a:r>
            <a:r>
              <a:rPr sz="1800" spc="-20" dirty="0">
                <a:latin typeface="Helvetica" pitchFamily="2" charset="0"/>
                <a:cs typeface="Neue Haas Grotesk Text Pro"/>
              </a:rPr>
              <a:t>address </a:t>
            </a:r>
            <a:r>
              <a:rPr sz="1800" dirty="0">
                <a:latin typeface="Helvetica" pitchFamily="2" charset="0"/>
                <a:cs typeface="Neue Haas Grotesk Text Pro"/>
              </a:rPr>
              <a:t>Website</a:t>
            </a:r>
            <a:r>
              <a:rPr sz="1800" spc="-100" dirty="0">
                <a:latin typeface="Helvetica" pitchFamily="2" charset="0"/>
                <a:cs typeface="Neue Haas Grotesk Text Pro"/>
              </a:rPr>
              <a:t> </a:t>
            </a:r>
            <a:r>
              <a:rPr sz="1800" spc="-25" dirty="0">
                <a:latin typeface="Helvetica" pitchFamily="2" charset="0"/>
                <a:cs typeface="Neue Haas Grotesk Text Pro"/>
              </a:rPr>
              <a:t>URL</a:t>
            </a:r>
            <a:endParaRPr sz="1800" dirty="0">
              <a:latin typeface="Helvetica" pitchFamily="2" charset="0"/>
              <a:cs typeface="Neue Haas Grotesk Text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40847" y="4269054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>
              <a:latin typeface="Neue Haas Grotesk Text Pro"/>
              <a:cs typeface="Neue Haas Grotesk Text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5630" y="4268825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>
              <a:latin typeface="Neue Haas Grotesk Text Pro"/>
              <a:cs typeface="Neue Haas Grotesk Text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1682" y="4268596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 dirty="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 dirty="0">
              <a:latin typeface="Neue Haas Grotesk Text Pro"/>
              <a:cs typeface="Neue Haas Grotesk Text Pr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66858" y="4459731"/>
            <a:ext cx="4342765" cy="1181100"/>
          </a:xfrm>
          <a:custGeom>
            <a:avLst/>
            <a:gdLst/>
            <a:ahLst/>
            <a:cxnLst/>
            <a:rect l="l" t="t" r="r" b="b"/>
            <a:pathLst>
              <a:path w="4342765" h="1181100">
                <a:moveTo>
                  <a:pt x="672211" y="0"/>
                </a:moveTo>
                <a:lnTo>
                  <a:pt x="440994" y="0"/>
                </a:lnTo>
                <a:lnTo>
                  <a:pt x="0" y="1180795"/>
                </a:lnTo>
                <a:lnTo>
                  <a:pt x="231254" y="1180795"/>
                </a:lnTo>
                <a:lnTo>
                  <a:pt x="672211" y="0"/>
                </a:lnTo>
                <a:close/>
              </a:path>
              <a:path w="4342765" h="1181100">
                <a:moveTo>
                  <a:pt x="4342523" y="0"/>
                </a:moveTo>
                <a:lnTo>
                  <a:pt x="4111307" y="0"/>
                </a:lnTo>
                <a:lnTo>
                  <a:pt x="3670325" y="1180795"/>
                </a:lnTo>
                <a:lnTo>
                  <a:pt x="3901579" y="1180795"/>
                </a:lnTo>
                <a:lnTo>
                  <a:pt x="4342523" y="0"/>
                </a:lnTo>
                <a:close/>
              </a:path>
            </a:pathLst>
          </a:custGeom>
          <a:solidFill>
            <a:srgbClr val="8A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14</a:t>
            </a:fld>
            <a:endParaRPr spc="-25" dirty="0">
              <a:solidFill>
                <a:schemeClr val="bg1"/>
              </a:solidFill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DEDCE9E-B456-A1F0-E087-AA03B9FFE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8CEB9AA-631B-EAB2-D764-B2AD03E882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161CFC9-10E0-2FA5-C9AA-5D5C60D58F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8F707-637C-2A05-DEAC-A991063D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Who is NEEA?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1E185-E371-D098-18DE-D6ED32A42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</p:spPr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2</a:t>
            </a:fld>
            <a:endParaRPr lang="en-US" spc="-25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137F3A3-9F09-5D44-9E12-9A5B7ECED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146" y="2373086"/>
            <a:ext cx="1249127" cy="820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B998C6-F189-454B-81D1-75066959E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61" y="4015748"/>
            <a:ext cx="2991009" cy="39129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1F5599-F098-2C4B-8207-CDF113A6955D}"/>
              </a:ext>
            </a:extLst>
          </p:cNvPr>
          <p:cNvGrpSpPr/>
          <p:nvPr/>
        </p:nvGrpSpPr>
        <p:grpSpPr>
          <a:xfrm>
            <a:off x="4661522" y="1687286"/>
            <a:ext cx="838200" cy="3773805"/>
            <a:chOff x="4731632" y="1905000"/>
            <a:chExt cx="838200" cy="3773805"/>
          </a:xfrm>
        </p:grpSpPr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B630664C-4744-4D45-9DC0-BA9DF8CA381F}"/>
                </a:ext>
              </a:extLst>
            </p:cNvPr>
            <p:cNvSpPr/>
            <p:nvPr/>
          </p:nvSpPr>
          <p:spPr>
            <a:xfrm>
              <a:off x="5188832" y="1905000"/>
              <a:ext cx="381000" cy="3773805"/>
            </a:xfrm>
            <a:prstGeom prst="leftBracke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5807C9-3851-B24B-B812-5FA5D5AA44EA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4731632" y="3791903"/>
              <a:ext cx="4572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F10B34-2EE7-3D78-C816-09A3A3657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9" y="1687286"/>
            <a:ext cx="5401283" cy="40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797F948-7BC1-834A-B713-B95C65C81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62100"/>
            <a:ext cx="9829800" cy="4680153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>
                <a:latin typeface="Helvetica" pitchFamily="2" charset="0"/>
              </a:rPr>
              <a:t>Who is BetterBricks?</a:t>
            </a:r>
            <a:endParaRPr spc="-10" dirty="0">
              <a:latin typeface="Helvetica" pitchFamily="2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xfrm>
            <a:off x="11597833" y="6557212"/>
            <a:ext cx="390967" cy="1846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3</a:t>
            </a:fld>
            <a:endParaRPr spc="-25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231AF-5261-F34B-9C70-2A9ED1158059}"/>
              </a:ext>
            </a:extLst>
          </p:cNvPr>
          <p:cNvGrpSpPr/>
          <p:nvPr/>
        </p:nvGrpSpPr>
        <p:grpSpPr>
          <a:xfrm>
            <a:off x="2369525" y="2920105"/>
            <a:ext cx="7681549" cy="1842395"/>
            <a:chOff x="2293325" y="3110605"/>
            <a:chExt cx="7681549" cy="18423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C45A85-655D-8F44-B880-354F74493944}"/>
                </a:ext>
              </a:extLst>
            </p:cNvPr>
            <p:cNvGrpSpPr/>
            <p:nvPr/>
          </p:nvGrpSpPr>
          <p:grpSpPr>
            <a:xfrm>
              <a:off x="2293325" y="3110605"/>
              <a:ext cx="1821456" cy="1821456"/>
              <a:chOff x="2293325" y="3110605"/>
              <a:chExt cx="1821456" cy="182145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7B20B2-5303-8F44-9DF9-3634019FA22D}"/>
                  </a:ext>
                </a:extLst>
              </p:cNvPr>
              <p:cNvSpPr/>
              <p:nvPr/>
            </p:nvSpPr>
            <p:spPr>
              <a:xfrm>
                <a:off x="2293325" y="3110605"/>
                <a:ext cx="1821456" cy="1821456"/>
              </a:xfrm>
              <a:prstGeom prst="rect">
                <a:avLst/>
              </a:prstGeom>
              <a:solidFill>
                <a:srgbClr val="047A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EDB2F5A-17ED-A04E-8295-BC13CF88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89583" y="3517270"/>
                <a:ext cx="1419480" cy="9649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039E3C-4EC4-E448-A1E6-479962AE7631}"/>
                </a:ext>
              </a:extLst>
            </p:cNvPr>
            <p:cNvSpPr txBox="1"/>
            <p:nvPr/>
          </p:nvSpPr>
          <p:spPr>
            <a:xfrm>
              <a:off x="7134954" y="3313233"/>
              <a:ext cx="862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>
                  <a:solidFill>
                    <a:schemeClr val="bg1">
                      <a:lumMod val="50000"/>
                    </a:schemeClr>
                  </a:solidFill>
                  <a:latin typeface="NeueHaasGroteskText Pro" panose="020B0504020202020204" pitchFamily="34" charset="77"/>
                </a:rPr>
                <a:t>=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656523-18C0-7B4F-BFD0-F5086508D7AE}"/>
                </a:ext>
              </a:extLst>
            </p:cNvPr>
            <p:cNvGrpSpPr/>
            <p:nvPr/>
          </p:nvGrpSpPr>
          <p:grpSpPr>
            <a:xfrm>
              <a:off x="8153418" y="3131544"/>
              <a:ext cx="1821456" cy="1821456"/>
              <a:chOff x="8153418" y="3131544"/>
              <a:chExt cx="1821456" cy="182145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5DE7E70-8CD7-BA4F-97B7-1B987FD70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3418" y="3131544"/>
                <a:ext cx="1821456" cy="182145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3EE8C2D-852F-8B47-9A67-85A0D8015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8474" y="3977213"/>
                <a:ext cx="1534806" cy="200192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D7BACD-5E92-D144-9BB3-EE59107AC5DF}"/>
                </a:ext>
              </a:extLst>
            </p:cNvPr>
            <p:cNvSpPr txBox="1"/>
            <p:nvPr/>
          </p:nvSpPr>
          <p:spPr>
            <a:xfrm>
              <a:off x="4205883" y="3313233"/>
              <a:ext cx="862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>
                  <a:solidFill>
                    <a:schemeClr val="bg1">
                      <a:lumMod val="50000"/>
                    </a:schemeClr>
                  </a:solidFill>
                  <a:latin typeface="NeueHaasGroteskText Pro" panose="020B0504020202020204" pitchFamily="34" charset="77"/>
                </a:rPr>
                <a:t>+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2D49BD-E9C4-854E-99D4-584A30234F0D}"/>
                </a:ext>
              </a:extLst>
            </p:cNvPr>
            <p:cNvGrpSpPr/>
            <p:nvPr/>
          </p:nvGrpSpPr>
          <p:grpSpPr>
            <a:xfrm>
              <a:off x="5168409" y="3110605"/>
              <a:ext cx="1821456" cy="1821456"/>
              <a:chOff x="5168409" y="3110605"/>
              <a:chExt cx="1821456" cy="182145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0A6A109-AC59-1747-A490-7E77622A5521}"/>
                  </a:ext>
                </a:extLst>
              </p:cNvPr>
              <p:cNvSpPr/>
              <p:nvPr/>
            </p:nvSpPr>
            <p:spPr>
              <a:xfrm>
                <a:off x="5168409" y="3110605"/>
                <a:ext cx="1821456" cy="1821456"/>
              </a:xfrm>
              <a:prstGeom prst="rect">
                <a:avLst/>
              </a:prstGeom>
              <a:solidFill>
                <a:srgbClr val="8D8D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710752-FD4C-D847-946C-7606F5980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9963" y="3534854"/>
                <a:ext cx="927822" cy="929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96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>
                <a:latin typeface="Helvetica" pitchFamily="2" charset="0"/>
              </a:rPr>
              <a:t>What is BetterBricks?</a:t>
            </a:r>
            <a:endParaRPr spc="-10" dirty="0">
              <a:latin typeface="Helvetica" pitchFamily="2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xfrm>
            <a:off x="11597833" y="6557212"/>
            <a:ext cx="39096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4</a:t>
            </a:fld>
            <a:endParaRPr spc="-25" dirty="0"/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4DACB983-59F7-E74B-AB3F-0F9E1D7071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01700" y="1814689"/>
            <a:ext cx="4624388" cy="335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spc="-10" dirty="0">
                <a:latin typeface="Helvetica" pitchFamily="2" charset="0"/>
              </a:rPr>
              <a:t>Working in partnership with Northwest utilities and energy organizations to provide energy efficiency tools, resources, and solutions to help commercial building professionals gain a competitive edge in the market. ​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endParaRPr lang="en-US" sz="2000" b="1" spc="-10" dirty="0">
              <a:latin typeface="Helvetica" pitchFamily="2" charset="0"/>
            </a:endParaRP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b="1" spc="-10" dirty="0" err="1">
                <a:latin typeface="Helvetica" pitchFamily="2" charset="0"/>
              </a:rPr>
              <a:t>betterbricks.com</a:t>
            </a:r>
            <a:r>
              <a:rPr lang="en-US" sz="2000" b="1" spc="-10" dirty="0">
                <a:latin typeface="Helvetica" pitchFamily="2" charset="0"/>
              </a:rPr>
              <a:t>​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b="1" spc="-10" dirty="0">
                <a:latin typeface="Helvetica" pitchFamily="2" charset="0"/>
              </a:rPr>
              <a:t>LinkedIn/YouTube: @BetterBricks</a:t>
            </a:r>
            <a:endParaRPr lang="en-US" sz="2400" b="1" spc="-1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0E20F4-6F03-6944-98AD-264B7BE88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1814689"/>
            <a:ext cx="5872226" cy="37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z="1000" spc="-25" smtClean="0">
                <a:latin typeface="Helvetica" pitchFamily="2" charset="0"/>
              </a:rPr>
              <a:pPr marL="38100">
                <a:lnSpc>
                  <a:spcPct val="100000"/>
                </a:lnSpc>
                <a:spcBef>
                  <a:spcPts val="95"/>
                </a:spcBef>
              </a:pPr>
              <a:t>5</a:t>
            </a:fld>
            <a:endParaRPr sz="1000" spc="-25" dirty="0">
              <a:latin typeface="Helvetica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34EA356-8DE1-7E96-AF45-06E73CEBA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6B93F-E626-5F1F-469C-6A5E8B7F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34743-C9A9-9221-D43D-AFBE7D9B4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6</a:t>
            </a:fld>
            <a:endParaRPr lang="en-US" spc="-25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4C7BE-356E-25CA-D68A-2D4E541A3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6BD0F1-3324-3648-734E-88113A660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C95A2-80CB-7702-4B4F-56B03543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18A2C-5249-B6AD-BF12-71412525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7</a:t>
            </a:fld>
            <a:endParaRPr lang="en-US" spc="-2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09543E-D4A9-9312-ADF9-CABBE949A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7F7F3A-35ED-932E-613B-380E677EA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8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9C8546-9264-0582-5965-D3D98D31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8</a:t>
            </a:fld>
            <a:endParaRPr spc="-25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13AD05-BB7C-0154-35D6-618EDD4DC1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131C88-D7B0-28EB-4BE3-6B3C9EC52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203DAB3-6154-19FD-4939-4A5E574FF347}"/>
              </a:ext>
            </a:extLst>
          </p:cNvPr>
          <p:cNvSpPr/>
          <p:nvPr/>
        </p:nvSpPr>
        <p:spPr>
          <a:xfrm>
            <a:off x="10437579" y="-822794"/>
            <a:ext cx="2868692" cy="7680794"/>
          </a:xfrm>
          <a:custGeom>
            <a:avLst/>
            <a:gdLst/>
            <a:ahLst/>
            <a:cxnLst/>
            <a:rect l="l" t="t" r="r" b="b"/>
            <a:pathLst>
              <a:path w="2295525" h="6146165">
                <a:moveTo>
                  <a:pt x="2294994" y="0"/>
                </a:moveTo>
                <a:lnTo>
                  <a:pt x="0" y="6145798"/>
                </a:lnTo>
                <a:lnTo>
                  <a:pt x="1384122" y="6145798"/>
                </a:lnTo>
                <a:lnTo>
                  <a:pt x="2294994" y="3706373"/>
                </a:lnTo>
                <a:lnTo>
                  <a:pt x="2294994" y="0"/>
                </a:lnTo>
                <a:close/>
              </a:path>
            </a:pathLst>
          </a:custGeom>
          <a:solidFill>
            <a:srgbClr val="8AC63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48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5587CFD-47B6-537B-570C-8E015AE3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>
                <a:solidFill>
                  <a:schemeClr val="bg1"/>
                </a:solidFill>
              </a:rPr>
              <a:t>9</a:t>
            </a:fld>
            <a:endParaRPr spc="-25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4542FB-5C9E-6CF1-595A-AAE11A6EB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95C76087-8267-883F-8040-E4C838900121}"/>
              </a:ext>
            </a:extLst>
          </p:cNvPr>
          <p:cNvSpPr txBox="1">
            <a:spLocks/>
          </p:cNvSpPr>
          <p:nvPr/>
        </p:nvSpPr>
        <p:spPr>
          <a:xfrm>
            <a:off x="8800012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Northwest Energy Efficiency Alliance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61A175-87C3-966C-2680-91E55A15A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08CB251-D619-B0D2-8749-44A55CCE5CF2}"/>
              </a:ext>
            </a:extLst>
          </p:cNvPr>
          <p:cNvSpPr/>
          <p:nvPr/>
        </p:nvSpPr>
        <p:spPr>
          <a:xfrm rot="10800000" flipH="1">
            <a:off x="5598288" y="0"/>
            <a:ext cx="3048169" cy="6902493"/>
          </a:xfrm>
          <a:prstGeom prst="triangle">
            <a:avLst>
              <a:gd name="adj" fmla="val 160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21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etterBricks">
      <a:dk1>
        <a:srgbClr val="000000"/>
      </a:dk1>
      <a:lt1>
        <a:srgbClr val="FFFFFF"/>
      </a:lt1>
      <a:dk2>
        <a:srgbClr val="51B348"/>
      </a:dk2>
      <a:lt2>
        <a:srgbClr val="EBF5DF"/>
      </a:lt2>
      <a:accent1>
        <a:srgbClr val="51B348"/>
      </a:accent1>
      <a:accent2>
        <a:srgbClr val="87CB33"/>
      </a:accent2>
      <a:accent3>
        <a:srgbClr val="000000"/>
      </a:accent3>
      <a:accent4>
        <a:srgbClr val="F7F7F3"/>
      </a:accent4>
      <a:accent5>
        <a:srgbClr val="F2F2F2"/>
      </a:accent5>
      <a:accent6>
        <a:srgbClr val="0096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844a9-e5a5-4a39-b030-255b0e6c51cd" xsi:nil="true"/>
    <lcf76f155ced4ddcb4097134ff3c332f xmlns="0faab799-1c56-4708-a7a4-bf92f03f963f" xsi:nil="true"/>
    <Doc_x0020_Type xmlns="0faab799-1c56-4708-a7a4-bf92f03f963f">Presentation</Doc_x0020_Typ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8C343B24730E43B30624F094739A72" ma:contentTypeVersion="27" ma:contentTypeDescription="Create a new document." ma:contentTypeScope="" ma:versionID="90d65e8abe03b9f2183a7852ce8fb7f5">
  <xsd:schema xmlns:xsd="http://www.w3.org/2001/XMLSchema" xmlns:xs="http://www.w3.org/2001/XMLSchema" xmlns:p="http://schemas.microsoft.com/office/2006/metadata/properties" xmlns:ns2="0faab799-1c56-4708-a7a4-bf92f03f963f" xmlns:ns3="aa8844a9-e5a5-4a39-b030-255b0e6c51cd" targetNamespace="http://schemas.microsoft.com/office/2006/metadata/properties" ma:root="true" ma:fieldsID="b8fb40d04b8b236796cedebb5471855f" ns2:_="" ns3:_="">
    <xsd:import namespace="0faab799-1c56-4708-a7a4-bf92f03f963f"/>
    <xsd:import namespace="aa8844a9-e5a5-4a39-b030-255b0e6c51cd"/>
    <xsd:element name="properties">
      <xsd:complexType>
        <xsd:sequence>
          <xsd:element name="documentManagement">
            <xsd:complexType>
              <xsd:all>
                <xsd:element ref="ns2:Doc_x0020_Type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ab799-1c56-4708-a7a4-bf92f03f963f" elementFormDefault="qualified">
    <xsd:import namespace="http://schemas.microsoft.com/office/2006/documentManagement/types"/>
    <xsd:import namespace="http://schemas.microsoft.com/office/infopath/2007/PartnerControls"/>
    <xsd:element name="Doc_x0020_Type" ma:index="8" nillable="true" ma:displayName="Doc Type" ma:description="The purpose or intended use of the document." ma:format="Dropdown" ma:internalName="Doc_x0020_Type" ma:readOnly="false">
      <xsd:simpleType>
        <xsd:restriction base="dms:Choice">
          <xsd:enumeration value="Benefits"/>
          <xsd:enumeration value="Contact List"/>
          <xsd:enumeration value="Inventory"/>
          <xsd:enumeration value="Meeting Notes"/>
          <xsd:enumeration value="Presentation"/>
          <xsd:enumeration value="Report"/>
          <xsd:enumeration value="Template"/>
          <xsd:enumeration value="Tracker"/>
          <xsd:enumeration value="Work Plan"/>
        </xsd:restriction>
      </xsd:simpleType>
    </xsd:element>
    <xsd:element name="lcf76f155ced4ddcb4097134ff3c332f" ma:index="10" nillable="true" ma:displayName="Image Tags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844a9-e5a5-4a39-b030-255b0e6c51cd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2dc5b647-edc7-462c-8fea-816020c2ce16}" ma:internalName="TaxCatchAll" ma:showField="CatchAllData" ma:web="aa8844a9-e5a5-4a39-b030-255b0e6c5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410AF-1022-41E3-B1B8-CF3E717E8B98}">
  <ds:schemaRefs>
    <ds:schemaRef ds:uri="http://purl.org/dc/dcmitype/"/>
    <ds:schemaRef ds:uri="b0026184-765f-4768-b711-70a371f96413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c6dd5b08-5d94-4202-ab25-07fbdd0b380c"/>
    <ds:schemaRef ds:uri="ef23e667-b1b1-4f6f-bc41-7f12c3eaf1a0"/>
    <ds:schemaRef ds:uri="76bb2b95-219e-4583-b466-a23f67daa0cf"/>
    <ds:schemaRef ds:uri="http://www.w3.org/XML/1998/namespace"/>
    <ds:schemaRef ds:uri="aa8844a9-e5a5-4a39-b030-255b0e6c51cd"/>
    <ds:schemaRef ds:uri="0faab799-1c56-4708-a7a4-bf92f03f963f"/>
  </ds:schemaRefs>
</ds:datastoreItem>
</file>

<file path=customXml/itemProps2.xml><?xml version="1.0" encoding="utf-8"?>
<ds:datastoreItem xmlns:ds="http://schemas.openxmlformats.org/officeDocument/2006/customXml" ds:itemID="{1AFBBC05-304D-4DF4-AC9B-62A4A7DDC7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aab799-1c56-4708-a7a4-bf92f03f963f"/>
    <ds:schemaRef ds:uri="aa8844a9-e5a5-4a39-b030-255b0e6c5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552712-F700-4A2B-9C41-B565AADE2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52165</TotalTime>
  <Words>245</Words>
  <Application>Microsoft Macintosh PowerPoint</Application>
  <PresentationFormat>Widescreen</PresentationFormat>
  <Paragraphs>64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</vt:lpstr>
      <vt:lpstr>Avenir Heavy</vt:lpstr>
      <vt:lpstr>Avenir Medium</vt:lpstr>
      <vt:lpstr>Helvetica</vt:lpstr>
      <vt:lpstr>Helvetica Oblique</vt:lpstr>
      <vt:lpstr>Neue Haas Grotesk Text Pro</vt:lpstr>
      <vt:lpstr>NeueHaasGroteskText Pro</vt:lpstr>
      <vt:lpstr>NHaasGroteskTXPro-75Bd</vt:lpstr>
      <vt:lpstr>1_Office Theme</vt:lpstr>
      <vt:lpstr>Presentation Title Goes Here</vt:lpstr>
      <vt:lpstr>Who is NEEA?</vt:lpstr>
      <vt:lpstr>Who is BetterBricks?</vt:lpstr>
      <vt:lpstr>What is BetterBricks?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Savings by Application</vt:lpstr>
      <vt:lpstr>Energy Savings by Application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JEC Conference: LLLC Presentation</dc:title>
  <dc:creator>Barb Hamilton</dc:creator>
  <cp:lastModifiedBy>Renee Yama</cp:lastModifiedBy>
  <cp:revision>673</cp:revision>
  <cp:lastPrinted>2021-10-21T17:03:29Z</cp:lastPrinted>
  <dcterms:created xsi:type="dcterms:W3CDTF">2020-08-07T20:33:26Z</dcterms:created>
  <dcterms:modified xsi:type="dcterms:W3CDTF">2024-04-03T18:28:14Z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0x010100B08C343B24730E43B30624F094739A72</vt:lpwstr>
  </property>
  <property fmtid="{D5CDD505-2E9C-101B-9397-08002B2CF9AE}" pid="3" name="Classification Level">
    <vt:lpwstr/>
  </property>
  <property fmtid="{D5CDD505-2E9C-101B-9397-08002B2CF9AE}" pid="4" name="Department or Function">
    <vt:lpwstr/>
  </property>
  <property fmtid="{D5CDD505-2E9C-101B-9397-08002B2CF9AE}" pid="5" name="Document Type">
    <vt:lpwstr/>
  </property>
  <property fmtid="{D5CDD505-2E9C-101B-9397-08002B2CF9AE}" pid="6" name="Document Owner">
    <vt:lpwstr>782;#Anne Curran</vt:lpwstr>
  </property>
  <property fmtid="{D5CDD505-2E9C-101B-9397-08002B2CF9AE}" pid="7" name="ManagedInitiative">
    <vt:lpwstr/>
  </property>
  <property fmtid="{D5CDD505-2E9C-101B-9397-08002B2CF9AE}" pid="8" name="MediaServiceImageTags">
    <vt:lpwstr/>
  </property>
  <property fmtid="{D5CDD505-2E9C-101B-9397-08002B2CF9AE}" pid="9" name="Document Status">
    <vt:lpwstr>Draft</vt:lpwstr>
  </property>
  <property fmtid="{D5CDD505-2E9C-101B-9397-08002B2CF9AE}" pid="10" name="Milestone_x0020_Deliverable0">
    <vt:lpwstr/>
  </property>
  <property fmtid="{D5CDD505-2E9C-101B-9397-08002B2CF9AE}" pid="11" name="j1298f94214e4a549536e32a3f85548b">
    <vt:lpwstr/>
  </property>
  <property fmtid="{D5CDD505-2E9C-101B-9397-08002B2CF9AE}" pid="12" name="Milestone Deliverable0">
    <vt:lpwstr/>
  </property>
  <property fmtid="{D5CDD505-2E9C-101B-9397-08002B2CF9AE}" pid="13" name="ManagedInitiativeTaxHTField0">
    <vt:lpwstr/>
  </property>
  <property fmtid="{D5CDD505-2E9C-101B-9397-08002B2CF9AE}" pid="14" name="af37d51591e54ee792e4452031f0e71e">
    <vt:lpwstr/>
  </property>
  <property fmtid="{D5CDD505-2E9C-101B-9397-08002B2CF9AE}" pid="15" name="Category">
    <vt:lpwstr>Education and Training</vt:lpwstr>
  </property>
</Properties>
</file>